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6"/>
  </p:notesMasterIdLst>
  <p:sldIdLst>
    <p:sldId id="262" r:id="rId2"/>
    <p:sldId id="265" r:id="rId3"/>
    <p:sldId id="278" r:id="rId4"/>
    <p:sldId id="281" r:id="rId5"/>
    <p:sldId id="292" r:id="rId6"/>
    <p:sldId id="293" r:id="rId7"/>
    <p:sldId id="282" r:id="rId8"/>
    <p:sldId id="285" r:id="rId9"/>
    <p:sldId id="257" r:id="rId10"/>
    <p:sldId id="258" r:id="rId11"/>
    <p:sldId id="261" r:id="rId12"/>
    <p:sldId id="264" r:id="rId13"/>
    <p:sldId id="283" r:id="rId14"/>
    <p:sldId id="287" r:id="rId15"/>
    <p:sldId id="286" r:id="rId16"/>
    <p:sldId id="280" r:id="rId17"/>
    <p:sldId id="267" r:id="rId18"/>
    <p:sldId id="268" r:id="rId19"/>
    <p:sldId id="272" r:id="rId20"/>
    <p:sldId id="271" r:id="rId21"/>
    <p:sldId id="274" r:id="rId22"/>
    <p:sldId id="289" r:id="rId23"/>
    <p:sldId id="290" r:id="rId24"/>
    <p:sldId id="291" r:id="rId25"/>
  </p:sldIdLst>
  <p:sldSz cx="9144000" cy="6858000" type="screen4x3"/>
  <p:notesSz cx="6858000" cy="9144000"/>
  <p:defaultTextStyle>
    <a:defPPr>
      <a:defRPr lang="it-IT"/>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2104A"/>
    <a:srgbClr val="FF0000"/>
    <a:srgbClr val="66FF66"/>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49" autoAdjust="0"/>
    <p:restoredTop sz="94667" autoAdjust="0"/>
  </p:normalViewPr>
  <p:slideViewPr>
    <p:cSldViewPr>
      <p:cViewPr>
        <p:scale>
          <a:sx n="70" d="100"/>
          <a:sy n="70" d="100"/>
        </p:scale>
        <p:origin x="-1902" y="-3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A6668DFE-EB32-438E-B5B2-1ABC5F9E5D8D}" type="datetimeFigureOut">
              <a:rPr lang="it-IT"/>
              <a:pPr>
                <a:defRPr/>
              </a:pPr>
              <a:t>28/09/2014</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it-IT" noProof="0"/>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noProof="0" smtClean="0"/>
              <a:t>Fare clic per modificare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endParaRPr lang="it-IT" noProof="0"/>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37A51638-E83C-4482-B6EE-297A6C0423E4}" type="slidenum">
              <a:rPr lang="it-IT"/>
              <a:pPr>
                <a:defRPr/>
              </a:pPr>
              <a:t>‹N›</a:t>
            </a:fld>
            <a:endParaRPr lang="it-IT"/>
          </a:p>
        </p:txBody>
      </p:sp>
    </p:spTree>
    <p:extLst>
      <p:ext uri="{BB962C8B-B14F-4D97-AF65-F5344CB8AC3E}">
        <p14:creationId xmlns:p14="http://schemas.microsoft.com/office/powerpoint/2010/main" val="220718721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egnaposto immagine diapositiva 1"/>
          <p:cNvSpPr>
            <a:spLocks noGrp="1" noRot="1" noChangeAspect="1"/>
          </p:cNvSpPr>
          <p:nvPr>
            <p:ph type="sldImg"/>
          </p:nvPr>
        </p:nvSpPr>
        <p:spPr bwMode="auto">
          <a:noFill/>
          <a:ln>
            <a:solidFill>
              <a:srgbClr val="000000"/>
            </a:solidFill>
            <a:miter lim="800000"/>
            <a:headEnd/>
            <a:tailEnd/>
          </a:ln>
        </p:spPr>
      </p:sp>
      <p:sp>
        <p:nvSpPr>
          <p:cNvPr id="23554"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20483"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180DE84-4F72-4A89-863A-3640CE63EFA2}" type="slidenum">
              <a:rPr lang="it-IT">
                <a:cs typeface="Arial" charset="0"/>
              </a:rPr>
              <a:pPr fontAlgn="base">
                <a:spcBef>
                  <a:spcPct val="0"/>
                </a:spcBef>
                <a:spcAft>
                  <a:spcPct val="0"/>
                </a:spcAft>
                <a:defRPr/>
              </a:pPr>
              <a:t>9</a:t>
            </a:fld>
            <a:endParaRPr lang="it-IT">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fld id="{F4B80347-42CD-4376-B341-658B6736CCBA}" type="datetimeFigureOut">
              <a:rPr lang="it-IT"/>
              <a:pPr>
                <a:defRPr/>
              </a:pPr>
              <a:t>28/09/2014</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49CF3029-28EE-4B12-810B-0C818FB12050}" type="slidenum">
              <a:rPr lang="it-IT"/>
              <a:pPr>
                <a:defRPr/>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ABD5C8A6-125A-406E-9048-C0B08AA68ADB}" type="datetimeFigureOut">
              <a:rPr lang="it-IT"/>
              <a:pPr>
                <a:defRPr/>
              </a:pPr>
              <a:t>28/09/2014</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96178820-0321-4F61-96FD-4E10AC923A90}" type="slidenum">
              <a:rPr lang="it-IT"/>
              <a:pPr>
                <a:defRPr/>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ADD68601-B334-47D6-8732-910EB33804F0}" type="datetimeFigureOut">
              <a:rPr lang="it-IT"/>
              <a:pPr>
                <a:defRPr/>
              </a:pPr>
              <a:t>28/09/2014</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845F74D8-68B3-47B1-9244-346BE61E96B3}" type="slidenum">
              <a:rPr lang="it-IT"/>
              <a:pPr>
                <a:defRPr/>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40F8DBFB-8A91-42F5-A351-1FDA51FD8527}" type="datetimeFigureOut">
              <a:rPr lang="it-IT"/>
              <a:pPr>
                <a:defRPr/>
              </a:pPr>
              <a:t>28/09/2014</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62BC7766-CB64-4830-9674-D238584FEFA2}" type="slidenum">
              <a:rPr lang="it-IT"/>
              <a:pPr>
                <a:defRPr/>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794BE985-5950-42B3-800C-C70DE91E85FE}" type="datetimeFigureOut">
              <a:rPr lang="it-IT"/>
              <a:pPr>
                <a:defRPr/>
              </a:pPr>
              <a:t>28/09/2014</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AAF6BDBA-1B8E-4E79-8A5C-AC87C65DD2E2}" type="slidenum">
              <a:rPr lang="it-IT"/>
              <a:pPr>
                <a:defRPr/>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fld id="{FC61C967-B60E-4B17-A2EE-DE90139EFF8D}" type="datetimeFigureOut">
              <a:rPr lang="it-IT"/>
              <a:pPr>
                <a:defRPr/>
              </a:pPr>
              <a:t>28/09/2014</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07E080D7-9C6A-4B59-9BF9-19FCBA9525B0}" type="slidenum">
              <a:rPr lang="it-IT"/>
              <a:pPr>
                <a:defRPr/>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fld id="{36EF4FF0-7D53-44A0-87BF-DF22F20FAD57}" type="datetimeFigureOut">
              <a:rPr lang="it-IT"/>
              <a:pPr>
                <a:defRPr/>
              </a:pPr>
              <a:t>28/09/2014</a:t>
            </a:fld>
            <a:endParaRPr lang="it-IT"/>
          </a:p>
        </p:txBody>
      </p:sp>
      <p:sp>
        <p:nvSpPr>
          <p:cNvPr id="8" name="Segnaposto piè di pagina 4"/>
          <p:cNvSpPr>
            <a:spLocks noGrp="1"/>
          </p:cNvSpPr>
          <p:nvPr>
            <p:ph type="ftr" sz="quarter" idx="11"/>
          </p:nvPr>
        </p:nvSpPr>
        <p:spPr/>
        <p:txBody>
          <a:bodyPr/>
          <a:lstStyle>
            <a:lvl1pPr>
              <a:defRPr/>
            </a:lvl1pPr>
          </a:lstStyle>
          <a:p>
            <a:pPr>
              <a:defRPr/>
            </a:pPr>
            <a:endParaRPr lang="it-IT"/>
          </a:p>
        </p:txBody>
      </p:sp>
      <p:sp>
        <p:nvSpPr>
          <p:cNvPr id="9" name="Segnaposto numero diapositiva 5"/>
          <p:cNvSpPr>
            <a:spLocks noGrp="1"/>
          </p:cNvSpPr>
          <p:nvPr>
            <p:ph type="sldNum" sz="quarter" idx="12"/>
          </p:nvPr>
        </p:nvSpPr>
        <p:spPr/>
        <p:txBody>
          <a:bodyPr/>
          <a:lstStyle>
            <a:lvl1pPr>
              <a:defRPr/>
            </a:lvl1pPr>
          </a:lstStyle>
          <a:p>
            <a:pPr>
              <a:defRPr/>
            </a:pPr>
            <a:fld id="{97CCD1AF-41EA-40B5-B799-915D1F4B059B}" type="slidenum">
              <a:rPr lang="it-IT"/>
              <a:pPr>
                <a:defRPr/>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fld id="{3D9A6321-9AEF-4C8C-9451-4C04A3D92548}" type="datetimeFigureOut">
              <a:rPr lang="it-IT"/>
              <a:pPr>
                <a:defRPr/>
              </a:pPr>
              <a:t>28/09/2014</a:t>
            </a:fld>
            <a:endParaRPr lang="it-IT"/>
          </a:p>
        </p:txBody>
      </p:sp>
      <p:sp>
        <p:nvSpPr>
          <p:cNvPr id="4" name="Segnaposto piè di pagina 4"/>
          <p:cNvSpPr>
            <a:spLocks noGrp="1"/>
          </p:cNvSpPr>
          <p:nvPr>
            <p:ph type="ftr" sz="quarter" idx="11"/>
          </p:nvPr>
        </p:nvSpPr>
        <p:spPr/>
        <p:txBody>
          <a:bodyPr/>
          <a:lstStyle>
            <a:lvl1pPr>
              <a:defRPr/>
            </a:lvl1pPr>
          </a:lstStyle>
          <a:p>
            <a:pPr>
              <a:defRPr/>
            </a:pPr>
            <a:endParaRPr lang="it-IT"/>
          </a:p>
        </p:txBody>
      </p:sp>
      <p:sp>
        <p:nvSpPr>
          <p:cNvPr id="5" name="Segnaposto numero diapositiva 5"/>
          <p:cNvSpPr>
            <a:spLocks noGrp="1"/>
          </p:cNvSpPr>
          <p:nvPr>
            <p:ph type="sldNum" sz="quarter" idx="12"/>
          </p:nvPr>
        </p:nvSpPr>
        <p:spPr/>
        <p:txBody>
          <a:bodyPr/>
          <a:lstStyle>
            <a:lvl1pPr>
              <a:defRPr/>
            </a:lvl1pPr>
          </a:lstStyle>
          <a:p>
            <a:pPr>
              <a:defRPr/>
            </a:pPr>
            <a:fld id="{78E7F152-B94A-4832-808E-03A6C79872B2}" type="slidenum">
              <a:rPr lang="it-IT"/>
              <a:pPr>
                <a:defRPr/>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C4CF2EF1-E9A6-49C0-AD3D-5CCFF1A5305F}" type="datetimeFigureOut">
              <a:rPr lang="it-IT"/>
              <a:pPr>
                <a:defRPr/>
              </a:pPr>
              <a:t>28/09/2014</a:t>
            </a:fld>
            <a:endParaRPr lang="it-IT"/>
          </a:p>
        </p:txBody>
      </p:sp>
      <p:sp>
        <p:nvSpPr>
          <p:cNvPr id="3" name="Segnaposto piè di pagina 4"/>
          <p:cNvSpPr>
            <a:spLocks noGrp="1"/>
          </p:cNvSpPr>
          <p:nvPr>
            <p:ph type="ftr" sz="quarter" idx="11"/>
          </p:nvPr>
        </p:nvSpPr>
        <p:spPr/>
        <p:txBody>
          <a:bodyPr/>
          <a:lstStyle>
            <a:lvl1pPr>
              <a:defRPr/>
            </a:lvl1pPr>
          </a:lstStyle>
          <a:p>
            <a:pPr>
              <a:defRPr/>
            </a:pPr>
            <a:endParaRPr lang="it-IT"/>
          </a:p>
        </p:txBody>
      </p:sp>
      <p:sp>
        <p:nvSpPr>
          <p:cNvPr id="4" name="Segnaposto numero diapositiva 5"/>
          <p:cNvSpPr>
            <a:spLocks noGrp="1"/>
          </p:cNvSpPr>
          <p:nvPr>
            <p:ph type="sldNum" sz="quarter" idx="12"/>
          </p:nvPr>
        </p:nvSpPr>
        <p:spPr/>
        <p:txBody>
          <a:bodyPr/>
          <a:lstStyle>
            <a:lvl1pPr>
              <a:defRPr/>
            </a:lvl1pPr>
          </a:lstStyle>
          <a:p>
            <a:pPr>
              <a:defRPr/>
            </a:pPr>
            <a:fld id="{151DDC73-554D-4844-BB0A-1BB9BA9E2385}" type="slidenum">
              <a:rPr lang="it-IT"/>
              <a:pPr>
                <a:defRPr/>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F32E8EE2-BE70-4B6E-A436-AFD8C95C6BF6}" type="datetimeFigureOut">
              <a:rPr lang="it-IT"/>
              <a:pPr>
                <a:defRPr/>
              </a:pPr>
              <a:t>28/09/2014</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012A18D1-72E5-4257-9635-D40F93D95BAA}" type="slidenum">
              <a:rPr lang="it-IT"/>
              <a:pPr>
                <a:defRPr/>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9F538398-E83C-4CE8-867D-945CABC4944B}" type="datetimeFigureOut">
              <a:rPr lang="it-IT"/>
              <a:pPr>
                <a:defRPr/>
              </a:pPr>
              <a:t>28/09/2014</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462355BA-57C5-4A21-B562-9E176480B126}" type="slidenum">
              <a:rPr lang="it-IT"/>
              <a:pPr>
                <a:defRPr/>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7" name="Segnaposto tes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DC00B2BE-2620-45DA-8CD5-5E6A10E3E93C}" type="datetimeFigureOut">
              <a:rPr lang="it-IT"/>
              <a:pPr>
                <a:defRPr/>
              </a:pPr>
              <a:t>28/09/2014</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A565C42C-2E27-47AE-B5AA-ABA85A11D14A}"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asellaDiTesto 22"/>
          <p:cNvSpPr txBox="1">
            <a:spLocks noChangeArrowheads="1"/>
          </p:cNvSpPr>
          <p:nvPr/>
        </p:nvSpPr>
        <p:spPr bwMode="auto">
          <a:xfrm>
            <a:off x="0" y="1412776"/>
            <a:ext cx="9144000" cy="400110"/>
          </a:xfrm>
          <a:prstGeom prst="rect">
            <a:avLst/>
          </a:prstGeom>
          <a:noFill/>
          <a:ln w="9525">
            <a:noFill/>
            <a:miter lim="800000"/>
            <a:headEnd/>
            <a:tailEnd/>
          </a:ln>
        </p:spPr>
        <p:txBody>
          <a:bodyPr wrap="square">
            <a:spAutoFit/>
          </a:bodyPr>
          <a:lstStyle/>
          <a:p>
            <a:pPr algn="ctr">
              <a:defRPr/>
            </a:pPr>
            <a:r>
              <a:rPr lang="it-IT" sz="2000" b="1" dirty="0">
                <a:solidFill>
                  <a:srgbClr val="02104A"/>
                </a:solidFill>
                <a:effectLst>
                  <a:outerShdw blurRad="38100" dist="38100" dir="2700000" algn="tl">
                    <a:srgbClr val="C0C0C0"/>
                  </a:outerShdw>
                </a:effectLst>
                <a:latin typeface="Comic Sans MS" pitchFamily="66" charset="0"/>
              </a:rPr>
              <a:t>  CLASSE: IV C1</a:t>
            </a:r>
          </a:p>
        </p:txBody>
      </p:sp>
      <p:sp>
        <p:nvSpPr>
          <p:cNvPr id="14340" name="CasellaDiTesto 5"/>
          <p:cNvSpPr txBox="1">
            <a:spLocks noChangeArrowheads="1"/>
          </p:cNvSpPr>
          <p:nvPr/>
        </p:nvSpPr>
        <p:spPr bwMode="auto">
          <a:xfrm>
            <a:off x="1979613" y="620713"/>
            <a:ext cx="5256212" cy="519112"/>
          </a:xfrm>
          <a:prstGeom prst="rect">
            <a:avLst/>
          </a:prstGeom>
          <a:noFill/>
          <a:ln w="9525">
            <a:noFill/>
            <a:miter lim="800000"/>
            <a:headEnd/>
            <a:tailEnd/>
          </a:ln>
        </p:spPr>
        <p:txBody>
          <a:bodyPr>
            <a:spAutoFit/>
          </a:bodyPr>
          <a:lstStyle/>
          <a:p>
            <a:pPr>
              <a:defRPr/>
            </a:pPr>
            <a:r>
              <a:rPr lang="it-IT" sz="2800" dirty="0">
                <a:solidFill>
                  <a:srgbClr val="02104A"/>
                </a:solidFill>
                <a:effectLst>
                  <a:outerShdw blurRad="38100" dist="38100" dir="2700000" algn="tl">
                    <a:srgbClr val="C0C0C0"/>
                  </a:outerShdw>
                </a:effectLst>
                <a:latin typeface="Comic Sans MS" pitchFamily="66" charset="0"/>
              </a:rPr>
              <a:t>MASTER PLAYENERGY 2009</a:t>
            </a:r>
          </a:p>
        </p:txBody>
      </p:sp>
      <p:sp>
        <p:nvSpPr>
          <p:cNvPr id="14341" name="CasellaDiTesto 6"/>
          <p:cNvSpPr txBox="1">
            <a:spLocks noChangeArrowheads="1"/>
          </p:cNvSpPr>
          <p:nvPr/>
        </p:nvSpPr>
        <p:spPr bwMode="auto">
          <a:xfrm>
            <a:off x="0" y="4803825"/>
            <a:ext cx="9144000" cy="701675"/>
          </a:xfrm>
          <a:prstGeom prst="rect">
            <a:avLst/>
          </a:prstGeom>
          <a:noFill/>
          <a:ln w="9525">
            <a:noFill/>
            <a:miter lim="800000"/>
            <a:headEnd/>
            <a:tailEnd/>
          </a:ln>
        </p:spPr>
        <p:txBody>
          <a:bodyPr>
            <a:spAutoFit/>
          </a:bodyPr>
          <a:lstStyle/>
          <a:p>
            <a:pPr algn="ctr">
              <a:defRPr/>
            </a:pPr>
            <a:r>
              <a:rPr lang="it-IT" sz="4000" b="1" dirty="0">
                <a:solidFill>
                  <a:srgbClr val="02104A"/>
                </a:solidFill>
                <a:effectLst>
                  <a:outerShdw blurRad="38100" dist="38100" dir="2700000" algn="tl">
                    <a:srgbClr val="C0C0C0"/>
                  </a:outerShdw>
                </a:effectLst>
                <a:latin typeface="Comic Sans MS" pitchFamily="66" charset="0"/>
              </a:rPr>
              <a:t>L’energia..”fai da te”</a:t>
            </a:r>
            <a:endParaRPr lang="it-IT" sz="4000" b="1" dirty="0">
              <a:solidFill>
                <a:srgbClr val="02104A"/>
              </a:solidFill>
              <a:effectLst>
                <a:outerShdw blurRad="38100" dist="38100" dir="2700000" algn="tl">
                  <a:srgbClr val="C0C0C0"/>
                </a:outerShdw>
              </a:effectLst>
            </a:endParaRPr>
          </a:p>
        </p:txBody>
      </p:sp>
      <p:sp>
        <p:nvSpPr>
          <p:cNvPr id="3" name="CasellaDiTesto 22"/>
          <p:cNvSpPr txBox="1">
            <a:spLocks noChangeArrowheads="1"/>
          </p:cNvSpPr>
          <p:nvPr/>
        </p:nvSpPr>
        <p:spPr bwMode="auto">
          <a:xfrm>
            <a:off x="1835150" y="4437112"/>
            <a:ext cx="2447925" cy="366713"/>
          </a:xfrm>
          <a:prstGeom prst="rect">
            <a:avLst/>
          </a:prstGeom>
          <a:noFill/>
          <a:ln w="9525">
            <a:noFill/>
            <a:miter lim="800000"/>
            <a:headEnd/>
            <a:tailEnd/>
          </a:ln>
        </p:spPr>
        <p:txBody>
          <a:bodyPr>
            <a:spAutoFit/>
          </a:bodyPr>
          <a:lstStyle/>
          <a:p>
            <a:pPr>
              <a:defRPr/>
            </a:pPr>
            <a:r>
              <a:rPr lang="it-IT" dirty="0">
                <a:solidFill>
                  <a:srgbClr val="02104A"/>
                </a:solidFill>
                <a:effectLst>
                  <a:outerShdw blurRad="38100" dist="38100" dir="2700000" algn="tl">
                    <a:srgbClr val="C0C0C0"/>
                  </a:outerShdw>
                </a:effectLst>
                <a:latin typeface="Comic Sans MS" pitchFamily="66" charset="0"/>
              </a:rPr>
              <a:t>ARGOMENTO:</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afterEffect">
                                  <p:stCondLst>
                                    <p:cond delay="0"/>
                                  </p:stCondLst>
                                  <p:childTnLst>
                                    <p:set>
                                      <p:cBhvr>
                                        <p:cTn id="6" dur="1" fill="hold">
                                          <p:stCondLst>
                                            <p:cond delay="0"/>
                                          </p:stCondLst>
                                        </p:cTn>
                                        <p:tgtEl>
                                          <p:spTgt spid="14338"/>
                                        </p:tgtEl>
                                        <p:attrNameLst>
                                          <p:attrName>style.visibility</p:attrName>
                                        </p:attrNameLst>
                                      </p:cBhvr>
                                      <p:to>
                                        <p:strVal val="visible"/>
                                      </p:to>
                                    </p:set>
                                    <p:anim from="(-#ppt_w/2)" to="(#ppt_x)" calcmode="lin" valueType="num">
                                      <p:cBhvr>
                                        <p:cTn id="7" dur="600" fill="hold">
                                          <p:stCondLst>
                                            <p:cond delay="0"/>
                                          </p:stCondLst>
                                        </p:cTn>
                                        <p:tgtEl>
                                          <p:spTgt spid="14338"/>
                                        </p:tgtEl>
                                        <p:attrNameLst>
                                          <p:attrName>ppt_x</p:attrName>
                                        </p:attrNameLst>
                                      </p:cBhvr>
                                    </p:anim>
                                    <p:anim from="0" to="-1.0" calcmode="lin" valueType="num">
                                      <p:cBhvr>
                                        <p:cTn id="8" dur="200" decel="50000" autoRev="1" fill="hold">
                                          <p:stCondLst>
                                            <p:cond delay="600"/>
                                          </p:stCondLst>
                                        </p:cTn>
                                        <p:tgtEl>
                                          <p:spTgt spid="14338"/>
                                        </p:tgtEl>
                                        <p:attrNameLst>
                                          <p:attrName>xshear</p:attrName>
                                        </p:attrNameLst>
                                      </p:cBhvr>
                                    </p:anim>
                                    <p:animScale>
                                      <p:cBhvr>
                                        <p:cTn id="9" dur="200" decel="100000" autoRev="1" fill="hold">
                                          <p:stCondLst>
                                            <p:cond delay="600"/>
                                          </p:stCondLst>
                                        </p:cTn>
                                        <p:tgtEl>
                                          <p:spTgt spid="14338"/>
                                        </p:tgtEl>
                                      </p:cBhvr>
                                      <p:from x="100000" y="100000"/>
                                      <p:to x="80000" y="100000"/>
                                    </p:animScale>
                                    <p:anim by="(#ppt_h/3+#ppt_w*0.1)" calcmode="lin" valueType="num">
                                      <p:cBhvr additive="sum">
                                        <p:cTn id="10" dur="200" decel="100000" autoRev="1" fill="hold">
                                          <p:stCondLst>
                                            <p:cond delay="600"/>
                                          </p:stCondLst>
                                        </p:cTn>
                                        <p:tgtEl>
                                          <p:spTgt spid="14338"/>
                                        </p:tgtEl>
                                        <p:attrNameLst>
                                          <p:attrName>ppt_x</p:attrName>
                                        </p:attrNameLst>
                                      </p:cBhvr>
                                    </p:anim>
                                  </p:childTnLst>
                                </p:cTn>
                              </p:par>
                            </p:childTnLst>
                          </p:cTn>
                        </p:par>
                        <p:par>
                          <p:cTn id="11" fill="hold">
                            <p:stCondLst>
                              <p:cond delay="1000"/>
                            </p:stCondLst>
                            <p:childTnLst>
                              <p:par>
                                <p:cTn id="12" presetID="2" presetClass="entr" presetSubtype="4" fill="hold" nodeType="afterEffect">
                                  <p:stCondLst>
                                    <p:cond delay="0"/>
                                  </p:stCondLst>
                                  <p:childTnLst>
                                    <p:set>
                                      <p:cBhvr>
                                        <p:cTn id="13" dur="1" fill="hold">
                                          <p:stCondLst>
                                            <p:cond delay="0"/>
                                          </p:stCondLst>
                                        </p:cTn>
                                        <p:tgtEl>
                                          <p:spTgt spid="14340">
                                            <p:txEl>
                                              <p:pRg st="0" end="0"/>
                                            </p:txEl>
                                          </p:spTgt>
                                        </p:tgtEl>
                                        <p:attrNameLst>
                                          <p:attrName>style.visibility</p:attrName>
                                        </p:attrNameLst>
                                      </p:cBhvr>
                                      <p:to>
                                        <p:strVal val="visible"/>
                                      </p:to>
                                    </p:set>
                                    <p:anim calcmode="lin" valueType="num">
                                      <p:cBhvr additive="base">
                                        <p:cTn id="14" dur="500" fill="hold"/>
                                        <p:tgtEl>
                                          <p:spTgt spid="14340">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14340">
                                            <p:txEl>
                                              <p:pRg st="0" end="0"/>
                                            </p:txEl>
                                          </p:spTgt>
                                        </p:tgtEl>
                                        <p:attrNameLst>
                                          <p:attrName>ppt_y</p:attrName>
                                        </p:attrNameLst>
                                      </p:cBhvr>
                                      <p:tavLst>
                                        <p:tav tm="0">
                                          <p:val>
                                            <p:strVal val="1+#ppt_h/2"/>
                                          </p:val>
                                        </p:tav>
                                        <p:tav tm="100000">
                                          <p:val>
                                            <p:strVal val="#ppt_y"/>
                                          </p:val>
                                        </p:tav>
                                      </p:tavLst>
                                    </p:anim>
                                  </p:childTnLst>
                                </p:cTn>
                              </p:par>
                            </p:childTnLst>
                          </p:cTn>
                        </p:par>
                        <p:par>
                          <p:cTn id="16" fill="hold">
                            <p:stCondLst>
                              <p:cond delay="1500"/>
                            </p:stCondLst>
                            <p:childTnLst>
                              <p:par>
                                <p:cTn id="17" presetID="2" presetClass="entr" presetSubtype="4" fill="hold" nodeType="after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2000"/>
                            </p:stCondLst>
                            <p:childTnLst>
                              <p:par>
                                <p:cTn id="22" presetID="34" presetClass="entr" presetSubtype="0" fill="hold" nodeType="afterEffect">
                                  <p:stCondLst>
                                    <p:cond delay="0"/>
                                  </p:stCondLst>
                                  <p:childTnLst>
                                    <p:set>
                                      <p:cBhvr>
                                        <p:cTn id="23" dur="1" fill="hold">
                                          <p:stCondLst>
                                            <p:cond delay="0"/>
                                          </p:stCondLst>
                                        </p:cTn>
                                        <p:tgtEl>
                                          <p:spTgt spid="14341">
                                            <p:txEl>
                                              <p:pRg st="0" end="0"/>
                                            </p:txEl>
                                          </p:spTgt>
                                        </p:tgtEl>
                                        <p:attrNameLst>
                                          <p:attrName>style.visibility</p:attrName>
                                        </p:attrNameLst>
                                      </p:cBhvr>
                                      <p:to>
                                        <p:strVal val="visible"/>
                                      </p:to>
                                    </p:set>
                                    <p:anim from="(-#ppt_w/2)" to="(#ppt_x)" calcmode="lin" valueType="num">
                                      <p:cBhvr>
                                        <p:cTn id="24" dur="600" fill="hold">
                                          <p:stCondLst>
                                            <p:cond delay="0"/>
                                          </p:stCondLst>
                                        </p:cTn>
                                        <p:tgtEl>
                                          <p:spTgt spid="14341">
                                            <p:txEl>
                                              <p:pRg st="0" end="0"/>
                                            </p:txEl>
                                          </p:spTgt>
                                        </p:tgtEl>
                                        <p:attrNameLst>
                                          <p:attrName>ppt_x</p:attrName>
                                        </p:attrNameLst>
                                      </p:cBhvr>
                                    </p:anim>
                                    <p:anim from="0" to="-1.0" calcmode="lin" valueType="num">
                                      <p:cBhvr>
                                        <p:cTn id="25" dur="200" decel="50000" autoRev="1" fill="hold">
                                          <p:stCondLst>
                                            <p:cond delay="600"/>
                                          </p:stCondLst>
                                        </p:cTn>
                                        <p:tgtEl>
                                          <p:spTgt spid="14341">
                                            <p:txEl>
                                              <p:pRg st="0" end="0"/>
                                            </p:txEl>
                                          </p:spTgt>
                                        </p:tgtEl>
                                        <p:attrNameLst>
                                          <p:attrName>xshear</p:attrName>
                                        </p:attrNameLst>
                                      </p:cBhvr>
                                    </p:anim>
                                    <p:animScale>
                                      <p:cBhvr>
                                        <p:cTn id="26" dur="200" decel="100000" autoRev="1" fill="hold">
                                          <p:stCondLst>
                                            <p:cond delay="600"/>
                                          </p:stCondLst>
                                        </p:cTn>
                                        <p:tgtEl>
                                          <p:spTgt spid="14341">
                                            <p:txEl>
                                              <p:pRg st="0" end="0"/>
                                            </p:txEl>
                                          </p:spTgt>
                                        </p:tgtEl>
                                      </p:cBhvr>
                                      <p:from x="100000" y="100000"/>
                                      <p:to x="80000" y="100000"/>
                                    </p:animScale>
                                    <p:anim by="(#ppt_h/3+#ppt_w*0.1)" calcmode="lin" valueType="num">
                                      <p:cBhvr additive="sum">
                                        <p:cTn id="27" dur="200" decel="100000" autoRev="1" fill="hold">
                                          <p:stCondLst>
                                            <p:cond delay="600"/>
                                          </p:stCondLst>
                                        </p:cTn>
                                        <p:tgtEl>
                                          <p:spTgt spid="14341">
                                            <p:txEl>
                                              <p:pRg st="0" end="0"/>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olo 1"/>
          <p:cNvSpPr>
            <a:spLocks noGrp="1"/>
          </p:cNvSpPr>
          <p:nvPr>
            <p:ph type="title"/>
          </p:nvPr>
        </p:nvSpPr>
        <p:spPr>
          <a:xfrm>
            <a:off x="0" y="0"/>
            <a:ext cx="9144000" cy="512763"/>
          </a:xfrm>
        </p:spPr>
        <p:txBody>
          <a:bodyPr/>
          <a:lstStyle/>
          <a:p>
            <a:pPr algn="ctr" eaLnBrk="1" hangingPunct="1"/>
            <a:r>
              <a:rPr lang="it-IT" sz="1800" b="0" smtClean="0">
                <a:solidFill>
                  <a:srgbClr val="FF0000"/>
                </a:solidFill>
                <a:effectLst>
                  <a:outerShdw blurRad="38100" dist="38100" dir="2700000" algn="tl">
                    <a:srgbClr val="C0C0C0"/>
                  </a:outerShdw>
                </a:effectLst>
                <a:latin typeface="Comic Sans MS" pitchFamily="66" charset="0"/>
              </a:rPr>
              <a:t>DESCRIZIONE DEL QUADRO SINOTTICO REALIZZATO</a:t>
            </a:r>
          </a:p>
        </p:txBody>
      </p:sp>
      <p:pic>
        <p:nvPicPr>
          <p:cNvPr id="22530" name="Segnaposto contenuto 4" descr="CARICO DIURNO CON CARICO DIURNO_2 600W E SCAMBIO D'ENERGIA DA 1 A 2.jpg"/>
          <p:cNvPicPr>
            <a:picLocks noGrp="1" noChangeAspect="1"/>
          </p:cNvPicPr>
          <p:nvPr>
            <p:ph idx="1"/>
          </p:nvPr>
        </p:nvPicPr>
        <p:blipFill>
          <a:blip r:embed="rId2"/>
          <a:srcRect/>
          <a:stretch>
            <a:fillRect/>
          </a:stretch>
        </p:blipFill>
        <p:spPr>
          <a:xfrm>
            <a:off x="0" y="642938"/>
            <a:ext cx="9144000" cy="6215062"/>
          </a:xfrm>
        </p:spPr>
      </p:pic>
      <p:sp>
        <p:nvSpPr>
          <p:cNvPr id="6" name="Rettangolo arrotondato 5"/>
          <p:cNvSpPr/>
          <p:nvPr/>
        </p:nvSpPr>
        <p:spPr>
          <a:xfrm>
            <a:off x="3000375" y="714375"/>
            <a:ext cx="3214688" cy="1714500"/>
          </a:xfrm>
          <a:prstGeom prst="roundRect">
            <a:avLst/>
          </a:prstGeom>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500" dirty="0">
                <a:solidFill>
                  <a:srgbClr val="FFFFFF"/>
                </a:solidFill>
                <a:effectLst>
                  <a:outerShdw blurRad="38100" dist="38100" dir="2700000" algn="tl">
                    <a:srgbClr val="000000"/>
                  </a:outerShdw>
                </a:effectLst>
                <a:latin typeface="Comic Sans MS" pitchFamily="66" charset="0"/>
                <a:cs typeface="Arial" charset="0"/>
              </a:rPr>
              <a:t>Il riquadro centrale mostra, in rosso, la potenza assorbita da rete dalle due abitazioni, mentre in verde la potenza complessivamente ceduta.</a:t>
            </a:r>
          </a:p>
        </p:txBody>
      </p:sp>
      <p:sp>
        <p:nvSpPr>
          <p:cNvPr id="7" name="Freccia a destra 6"/>
          <p:cNvSpPr>
            <a:spLocks noChangeArrowheads="1"/>
          </p:cNvSpPr>
          <p:nvPr/>
        </p:nvSpPr>
        <p:spPr bwMode="auto">
          <a:xfrm rot="5400000">
            <a:off x="5617369" y="2670969"/>
            <a:ext cx="571500" cy="214312"/>
          </a:xfrm>
          <a:prstGeom prst="rightArrow">
            <a:avLst>
              <a:gd name="adj1" fmla="val 50000"/>
              <a:gd name="adj2" fmla="val 50000"/>
            </a:avLst>
          </a:prstGeom>
          <a:solidFill>
            <a:schemeClr val="accent1"/>
          </a:solidFill>
          <a:ln w="25400" algn="ctr">
            <a:solidFill>
              <a:srgbClr val="F79646"/>
            </a:solidFill>
            <a:miter lim="800000"/>
            <a:headEnd/>
            <a:tailEnd/>
          </a:ln>
        </p:spPr>
        <p:txBody>
          <a:bodyPr rot="10800000" vert="eaVert" anchor="ctr"/>
          <a:lstStyle/>
          <a:p>
            <a:pPr algn="ctr" fontAlgn="auto">
              <a:spcBef>
                <a:spcPts val="0"/>
              </a:spcBef>
              <a:spcAft>
                <a:spcPts val="0"/>
              </a:spcAft>
              <a:defRPr/>
            </a:pPr>
            <a:endParaRPr lang="it-IT">
              <a:solidFill>
                <a:schemeClr val="lt1"/>
              </a:solidFill>
              <a:latin typeface="+mn-lt"/>
              <a:cs typeface="+mn-cs"/>
            </a:endParaRPr>
          </a:p>
        </p:txBody>
      </p:sp>
      <p:sp>
        <p:nvSpPr>
          <p:cNvPr id="8" name="Freccia a destra 7"/>
          <p:cNvSpPr>
            <a:spLocks noChangeArrowheads="1"/>
          </p:cNvSpPr>
          <p:nvPr/>
        </p:nvSpPr>
        <p:spPr bwMode="auto">
          <a:xfrm rot="5400000">
            <a:off x="2880519" y="2670969"/>
            <a:ext cx="571500" cy="214312"/>
          </a:xfrm>
          <a:prstGeom prst="rightArrow">
            <a:avLst>
              <a:gd name="adj1" fmla="val 50000"/>
              <a:gd name="adj2" fmla="val 50000"/>
            </a:avLst>
          </a:prstGeom>
          <a:solidFill>
            <a:schemeClr val="accent1"/>
          </a:solidFill>
          <a:ln w="25400" algn="ctr">
            <a:solidFill>
              <a:srgbClr val="F79646"/>
            </a:solidFill>
            <a:miter lim="800000"/>
            <a:headEnd/>
            <a:tailEnd/>
          </a:ln>
        </p:spPr>
        <p:txBody>
          <a:bodyPr rot="10800000" vert="eaVert" anchor="ctr"/>
          <a:lstStyle/>
          <a:p>
            <a:pPr algn="ctr" fontAlgn="auto">
              <a:spcBef>
                <a:spcPts val="0"/>
              </a:spcBef>
              <a:spcAft>
                <a:spcPts val="0"/>
              </a:spcAft>
              <a:defRPr/>
            </a:pPr>
            <a:endParaRPr lang="it-IT">
              <a:solidFill>
                <a:schemeClr val="lt1"/>
              </a:solidFill>
              <a:latin typeface="+mn-lt"/>
              <a:cs typeface="+mn-cs"/>
            </a:endParaRPr>
          </a:p>
        </p:txBody>
      </p:sp>
      <p:sp>
        <p:nvSpPr>
          <p:cNvPr id="10" name="Freccia a destra 9"/>
          <p:cNvSpPr/>
          <p:nvPr/>
        </p:nvSpPr>
        <p:spPr>
          <a:xfrm>
            <a:off x="5867400" y="5876925"/>
            <a:ext cx="642938" cy="214313"/>
          </a:xfrm>
          <a:prstGeom prst="rightArrow">
            <a:avLst/>
          </a:prstGeom>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9" name="Rettangolo arrotondato 8"/>
          <p:cNvSpPr/>
          <p:nvPr/>
        </p:nvSpPr>
        <p:spPr>
          <a:xfrm>
            <a:off x="2987675" y="5715000"/>
            <a:ext cx="3024188" cy="1143000"/>
          </a:xfrm>
          <a:prstGeom prst="roundRect">
            <a:avLst/>
          </a:prstGeom>
          <a:solidFill>
            <a:srgbClr val="FFFF0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500">
                <a:solidFill>
                  <a:srgbClr val="FF0000"/>
                </a:solidFill>
                <a:effectLst>
                  <a:outerShdw blurRad="38100" dist="38100" dir="2700000" algn="tl">
                    <a:srgbClr val="000000"/>
                  </a:outerShdw>
                </a:effectLst>
                <a:cs typeface="Arial" charset="0"/>
              </a:rPr>
              <a:t>Questa colonna mostra le curve relative alla seconda abitazione con gli stessi colori della prima.</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1505"/>
                                        </p:tgtEl>
                                        <p:attrNameLst>
                                          <p:attrName>style.visibility</p:attrName>
                                        </p:attrNameLst>
                                      </p:cBhvr>
                                      <p:to>
                                        <p:strVal val="visible"/>
                                      </p:to>
                                    </p:set>
                                    <p:anim calcmode="lin" valueType="num">
                                      <p:cBhvr additive="base">
                                        <p:cTn id="7" dur="500" fill="hold"/>
                                        <p:tgtEl>
                                          <p:spTgt spid="21505"/>
                                        </p:tgtEl>
                                        <p:attrNameLst>
                                          <p:attrName>ppt_x</p:attrName>
                                        </p:attrNameLst>
                                      </p:cBhvr>
                                      <p:tavLst>
                                        <p:tav tm="0">
                                          <p:val>
                                            <p:strVal val="#ppt_x"/>
                                          </p:val>
                                        </p:tav>
                                        <p:tav tm="100000">
                                          <p:val>
                                            <p:strVal val="#ppt_x"/>
                                          </p:val>
                                        </p:tav>
                                      </p:tavLst>
                                    </p:anim>
                                    <p:anim calcmode="lin" valueType="num">
                                      <p:cBhvr additive="base">
                                        <p:cTn id="8" dur="500" fill="hold"/>
                                        <p:tgtEl>
                                          <p:spTgt spid="2150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6" presetClass="entr" presetSubtype="0" fill="hold" nodeType="afterEffect">
                                  <p:stCondLst>
                                    <p:cond delay="0"/>
                                  </p:stCondLst>
                                  <p:childTnLst>
                                    <p:set>
                                      <p:cBhvr>
                                        <p:cTn id="11" dur="1" fill="hold">
                                          <p:stCondLst>
                                            <p:cond delay="0"/>
                                          </p:stCondLst>
                                        </p:cTn>
                                        <p:tgtEl>
                                          <p:spTgt spid="22530"/>
                                        </p:tgtEl>
                                        <p:attrNameLst>
                                          <p:attrName>style.visibility</p:attrName>
                                        </p:attrNameLst>
                                      </p:cBhvr>
                                      <p:to>
                                        <p:strVal val="visible"/>
                                      </p:to>
                                    </p:set>
                                    <p:animEffect transition="in" filter="wipe(down)">
                                      <p:cBhvr>
                                        <p:cTn id="12" dur="580">
                                          <p:stCondLst>
                                            <p:cond delay="0"/>
                                          </p:stCondLst>
                                        </p:cTn>
                                        <p:tgtEl>
                                          <p:spTgt spid="22530"/>
                                        </p:tgtEl>
                                      </p:cBhvr>
                                    </p:animEffect>
                                    <p:anim calcmode="lin" valueType="num">
                                      <p:cBhvr>
                                        <p:cTn id="13" dur="1822" tmFilter="0,0; 0.14,0.36; 0.43,0.73; 0.71,0.91; 1.0,1.0">
                                          <p:stCondLst>
                                            <p:cond delay="0"/>
                                          </p:stCondLst>
                                        </p:cTn>
                                        <p:tgtEl>
                                          <p:spTgt spid="22530"/>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2530"/>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2530"/>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2530"/>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2530"/>
                                        </p:tgtEl>
                                        <p:attrNameLst>
                                          <p:attrName>ppt_y</p:attrName>
                                        </p:attrNameLst>
                                      </p:cBhvr>
                                      <p:tavLst>
                                        <p:tav tm="0" fmla="#ppt_y-sin(pi*$)/81">
                                          <p:val>
                                            <p:fltVal val="0"/>
                                          </p:val>
                                        </p:tav>
                                        <p:tav tm="100000">
                                          <p:val>
                                            <p:fltVal val="1"/>
                                          </p:val>
                                        </p:tav>
                                      </p:tavLst>
                                    </p:anim>
                                    <p:animScale>
                                      <p:cBhvr>
                                        <p:cTn id="18" dur="26">
                                          <p:stCondLst>
                                            <p:cond delay="650"/>
                                          </p:stCondLst>
                                        </p:cTn>
                                        <p:tgtEl>
                                          <p:spTgt spid="22530"/>
                                        </p:tgtEl>
                                      </p:cBhvr>
                                      <p:to x="100000" y="60000"/>
                                    </p:animScale>
                                    <p:animScale>
                                      <p:cBhvr>
                                        <p:cTn id="19" dur="166" decel="50000">
                                          <p:stCondLst>
                                            <p:cond delay="676"/>
                                          </p:stCondLst>
                                        </p:cTn>
                                        <p:tgtEl>
                                          <p:spTgt spid="22530"/>
                                        </p:tgtEl>
                                      </p:cBhvr>
                                      <p:to x="100000" y="100000"/>
                                    </p:animScale>
                                    <p:animScale>
                                      <p:cBhvr>
                                        <p:cTn id="20" dur="26">
                                          <p:stCondLst>
                                            <p:cond delay="1312"/>
                                          </p:stCondLst>
                                        </p:cTn>
                                        <p:tgtEl>
                                          <p:spTgt spid="22530"/>
                                        </p:tgtEl>
                                      </p:cBhvr>
                                      <p:to x="100000" y="80000"/>
                                    </p:animScale>
                                    <p:animScale>
                                      <p:cBhvr>
                                        <p:cTn id="21" dur="166" decel="50000">
                                          <p:stCondLst>
                                            <p:cond delay="1338"/>
                                          </p:stCondLst>
                                        </p:cTn>
                                        <p:tgtEl>
                                          <p:spTgt spid="22530"/>
                                        </p:tgtEl>
                                      </p:cBhvr>
                                      <p:to x="100000" y="100000"/>
                                    </p:animScale>
                                    <p:animScale>
                                      <p:cBhvr>
                                        <p:cTn id="22" dur="26">
                                          <p:stCondLst>
                                            <p:cond delay="1642"/>
                                          </p:stCondLst>
                                        </p:cTn>
                                        <p:tgtEl>
                                          <p:spTgt spid="22530"/>
                                        </p:tgtEl>
                                      </p:cBhvr>
                                      <p:to x="100000" y="90000"/>
                                    </p:animScale>
                                    <p:animScale>
                                      <p:cBhvr>
                                        <p:cTn id="23" dur="166" decel="50000">
                                          <p:stCondLst>
                                            <p:cond delay="1668"/>
                                          </p:stCondLst>
                                        </p:cTn>
                                        <p:tgtEl>
                                          <p:spTgt spid="22530"/>
                                        </p:tgtEl>
                                      </p:cBhvr>
                                      <p:to x="100000" y="100000"/>
                                    </p:animScale>
                                    <p:animScale>
                                      <p:cBhvr>
                                        <p:cTn id="24" dur="26">
                                          <p:stCondLst>
                                            <p:cond delay="1808"/>
                                          </p:stCondLst>
                                        </p:cTn>
                                        <p:tgtEl>
                                          <p:spTgt spid="22530"/>
                                        </p:tgtEl>
                                      </p:cBhvr>
                                      <p:to x="100000" y="95000"/>
                                    </p:animScale>
                                    <p:animScale>
                                      <p:cBhvr>
                                        <p:cTn id="25" dur="166" decel="50000">
                                          <p:stCondLst>
                                            <p:cond delay="1834"/>
                                          </p:stCondLst>
                                        </p:cTn>
                                        <p:tgtEl>
                                          <p:spTgt spid="22530"/>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34"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 from="(-#ppt_w/2)" to="(#ppt_x)" calcmode="lin" valueType="num">
                                      <p:cBhvr>
                                        <p:cTn id="30" dur="600" fill="hold">
                                          <p:stCondLst>
                                            <p:cond delay="0"/>
                                          </p:stCondLst>
                                        </p:cTn>
                                        <p:tgtEl>
                                          <p:spTgt spid="6"/>
                                        </p:tgtEl>
                                        <p:attrNameLst>
                                          <p:attrName>ppt_x</p:attrName>
                                        </p:attrNameLst>
                                      </p:cBhvr>
                                    </p:anim>
                                    <p:anim from="0" to="-1.0" calcmode="lin" valueType="num">
                                      <p:cBhvr>
                                        <p:cTn id="31" dur="200" decel="50000" autoRev="1" fill="hold">
                                          <p:stCondLst>
                                            <p:cond delay="600"/>
                                          </p:stCondLst>
                                        </p:cTn>
                                        <p:tgtEl>
                                          <p:spTgt spid="6"/>
                                        </p:tgtEl>
                                        <p:attrNameLst>
                                          <p:attrName>xshear</p:attrName>
                                        </p:attrNameLst>
                                      </p:cBhvr>
                                    </p:anim>
                                    <p:animScale>
                                      <p:cBhvr>
                                        <p:cTn id="32" dur="200" decel="100000" autoRev="1" fill="hold">
                                          <p:stCondLst>
                                            <p:cond delay="600"/>
                                          </p:stCondLst>
                                        </p:cTn>
                                        <p:tgtEl>
                                          <p:spTgt spid="6"/>
                                        </p:tgtEl>
                                      </p:cBhvr>
                                      <p:from x="100000" y="100000"/>
                                      <p:to x="80000" y="100000"/>
                                    </p:animScale>
                                    <p:anim by="(#ppt_h/3+#ppt_w*0.1)" calcmode="lin" valueType="num">
                                      <p:cBhvr additive="sum">
                                        <p:cTn id="33" dur="200" decel="100000" autoRev="1" fill="hold">
                                          <p:stCondLst>
                                            <p:cond delay="600"/>
                                          </p:stCondLst>
                                        </p:cTn>
                                        <p:tgtEl>
                                          <p:spTgt spid="6"/>
                                        </p:tgtEl>
                                        <p:attrNameLst>
                                          <p:attrName>ppt_x</p:attrName>
                                        </p:attrNameLst>
                                      </p:cBhvr>
                                    </p:anim>
                                  </p:childTnLst>
                                </p:cTn>
                              </p:par>
                            </p:childTnLst>
                          </p:cTn>
                        </p:par>
                        <p:par>
                          <p:cTn id="34" fill="hold">
                            <p:stCondLst>
                              <p:cond delay="1000"/>
                            </p:stCondLst>
                            <p:childTnLst>
                              <p:par>
                                <p:cTn id="35" presetID="2" presetClass="entr" presetSubtype="4" fill="hold" grpId="0" nodeType="after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par>
                          <p:cTn id="39" fill="hold">
                            <p:stCondLst>
                              <p:cond delay="1500"/>
                            </p:stCondLst>
                            <p:childTnLst>
                              <p:par>
                                <p:cTn id="40" presetID="2" presetClass="entr" presetSubtype="4"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ppt_x"/>
                                          </p:val>
                                        </p:tav>
                                        <p:tav tm="100000">
                                          <p:val>
                                            <p:strVal val="#ppt_x"/>
                                          </p:val>
                                        </p:tav>
                                      </p:tavLst>
                                    </p:anim>
                                    <p:anim calcmode="lin" valueType="num">
                                      <p:cBhvr additive="base">
                                        <p:cTn id="4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56" presetClass="entr" presetSubtype="0" fill="hold" grpId="0" nodeType="clickEffect">
                                  <p:stCondLst>
                                    <p:cond delay="0"/>
                                  </p:stCondLst>
                                  <p:iterate type="lt">
                                    <p:tmPct val="10000"/>
                                  </p:iterate>
                                  <p:childTnLst>
                                    <p:set>
                                      <p:cBhvr>
                                        <p:cTn id="47" dur="1" fill="hold">
                                          <p:stCondLst>
                                            <p:cond delay="0"/>
                                          </p:stCondLst>
                                        </p:cTn>
                                        <p:tgtEl>
                                          <p:spTgt spid="9"/>
                                        </p:tgtEl>
                                        <p:attrNameLst>
                                          <p:attrName>style.visibility</p:attrName>
                                        </p:attrNameLst>
                                      </p:cBhvr>
                                      <p:to>
                                        <p:strVal val="visible"/>
                                      </p:to>
                                    </p:set>
                                    <p:anim by="(-#ppt_w*2)" calcmode="lin" valueType="num">
                                      <p:cBhvr rctx="PPT">
                                        <p:cTn id="48" dur="500" autoRev="1" fill="hold">
                                          <p:stCondLst>
                                            <p:cond delay="0"/>
                                          </p:stCondLst>
                                        </p:cTn>
                                        <p:tgtEl>
                                          <p:spTgt spid="9"/>
                                        </p:tgtEl>
                                        <p:attrNameLst>
                                          <p:attrName>ppt_w</p:attrName>
                                        </p:attrNameLst>
                                      </p:cBhvr>
                                    </p:anim>
                                    <p:anim by="(#ppt_w*0.50)" calcmode="lin" valueType="num">
                                      <p:cBhvr>
                                        <p:cTn id="49" dur="500" decel="50000" autoRev="1" fill="hold">
                                          <p:stCondLst>
                                            <p:cond delay="0"/>
                                          </p:stCondLst>
                                        </p:cTn>
                                        <p:tgtEl>
                                          <p:spTgt spid="9"/>
                                        </p:tgtEl>
                                        <p:attrNameLst>
                                          <p:attrName>ppt_x</p:attrName>
                                        </p:attrNameLst>
                                      </p:cBhvr>
                                    </p:anim>
                                    <p:anim from="(-#ppt_h/2)" to="(#ppt_y)" calcmode="lin" valueType="num">
                                      <p:cBhvr>
                                        <p:cTn id="50" dur="1000" fill="hold">
                                          <p:stCondLst>
                                            <p:cond delay="0"/>
                                          </p:stCondLst>
                                        </p:cTn>
                                        <p:tgtEl>
                                          <p:spTgt spid="9"/>
                                        </p:tgtEl>
                                        <p:attrNameLst>
                                          <p:attrName>ppt_y</p:attrName>
                                        </p:attrNameLst>
                                      </p:cBhvr>
                                    </p:anim>
                                    <p:animRot by="21600000">
                                      <p:cBhvr>
                                        <p:cTn id="51" dur="1000" fill="hold">
                                          <p:stCondLst>
                                            <p:cond delay="0"/>
                                          </p:stCondLst>
                                        </p:cTn>
                                        <p:tgtEl>
                                          <p:spTgt spid="9"/>
                                        </p:tgtEl>
                                        <p:attrNameLst>
                                          <p:attrName>r</p:attrName>
                                        </p:attrNameLst>
                                      </p:cBhvr>
                                    </p:animRot>
                                  </p:childTnLst>
                                </p:cTn>
                              </p:par>
                            </p:childTnLst>
                          </p:cTn>
                        </p:par>
                        <p:par>
                          <p:cTn id="52" fill="hold">
                            <p:stCondLst>
                              <p:cond delay="9300"/>
                            </p:stCondLst>
                            <p:childTnLst>
                              <p:par>
                                <p:cTn id="53" presetID="34" presetClass="entr" presetSubtype="0" fill="hold" grpId="0" nodeType="afterEffect">
                                  <p:stCondLst>
                                    <p:cond delay="0"/>
                                  </p:stCondLst>
                                  <p:childTnLst>
                                    <p:set>
                                      <p:cBhvr>
                                        <p:cTn id="54" dur="1" fill="hold">
                                          <p:stCondLst>
                                            <p:cond delay="0"/>
                                          </p:stCondLst>
                                        </p:cTn>
                                        <p:tgtEl>
                                          <p:spTgt spid="10"/>
                                        </p:tgtEl>
                                        <p:attrNameLst>
                                          <p:attrName>style.visibility</p:attrName>
                                        </p:attrNameLst>
                                      </p:cBhvr>
                                      <p:to>
                                        <p:strVal val="visible"/>
                                      </p:to>
                                    </p:set>
                                    <p:anim from="(-#ppt_w/2)" to="(#ppt_x)" calcmode="lin" valueType="num">
                                      <p:cBhvr>
                                        <p:cTn id="55" dur="600" fill="hold">
                                          <p:stCondLst>
                                            <p:cond delay="0"/>
                                          </p:stCondLst>
                                        </p:cTn>
                                        <p:tgtEl>
                                          <p:spTgt spid="10"/>
                                        </p:tgtEl>
                                        <p:attrNameLst>
                                          <p:attrName>ppt_x</p:attrName>
                                        </p:attrNameLst>
                                      </p:cBhvr>
                                    </p:anim>
                                    <p:anim from="0" to="-1.0" calcmode="lin" valueType="num">
                                      <p:cBhvr>
                                        <p:cTn id="56" dur="200" decel="50000" autoRev="1" fill="hold">
                                          <p:stCondLst>
                                            <p:cond delay="600"/>
                                          </p:stCondLst>
                                        </p:cTn>
                                        <p:tgtEl>
                                          <p:spTgt spid="10"/>
                                        </p:tgtEl>
                                        <p:attrNameLst>
                                          <p:attrName>xshear</p:attrName>
                                        </p:attrNameLst>
                                      </p:cBhvr>
                                    </p:anim>
                                    <p:animScale>
                                      <p:cBhvr>
                                        <p:cTn id="57" dur="200" decel="100000" autoRev="1" fill="hold">
                                          <p:stCondLst>
                                            <p:cond delay="600"/>
                                          </p:stCondLst>
                                        </p:cTn>
                                        <p:tgtEl>
                                          <p:spTgt spid="10"/>
                                        </p:tgtEl>
                                      </p:cBhvr>
                                      <p:from x="100000" y="100000"/>
                                      <p:to x="80000" y="100000"/>
                                    </p:animScale>
                                    <p:anim by="(#ppt_h/3+#ppt_w*0.1)" calcmode="lin" valueType="num">
                                      <p:cBhvr additive="sum">
                                        <p:cTn id="58" dur="200" decel="100000" autoRev="1" fill="hold">
                                          <p:stCondLst>
                                            <p:cond delay="600"/>
                                          </p:stCondLst>
                                        </p:cTn>
                                        <p:tgtEl>
                                          <p:spTgt spid="10"/>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5" grpId="0"/>
      <p:bldP spid="6" grpId="0" animBg="1"/>
      <p:bldP spid="7" grpId="0" animBg="1"/>
      <p:bldP spid="8" grpId="0" animBg="1"/>
      <p:bldP spid="10"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Segnaposto contenuto 4" descr="CARICO DIURNO CON CARICO DIURNO_2 600W E SCAMBIO D'ENERGIA DA 1 A 2.jpg"/>
          <p:cNvPicPr>
            <a:picLocks noGrp="1" noChangeAspect="1"/>
          </p:cNvPicPr>
          <p:nvPr>
            <p:ph idx="1"/>
          </p:nvPr>
        </p:nvPicPr>
        <p:blipFill>
          <a:blip r:embed="rId2"/>
          <a:srcRect/>
          <a:stretch>
            <a:fillRect/>
          </a:stretch>
        </p:blipFill>
        <p:spPr>
          <a:xfrm>
            <a:off x="0" y="620713"/>
            <a:ext cx="9144000" cy="6237287"/>
          </a:xfrm>
        </p:spPr>
      </p:pic>
      <p:sp>
        <p:nvSpPr>
          <p:cNvPr id="22530" name="CasellaDiTesto 2"/>
          <p:cNvSpPr txBox="1">
            <a:spLocks noChangeArrowheads="1"/>
          </p:cNvSpPr>
          <p:nvPr/>
        </p:nvSpPr>
        <p:spPr bwMode="auto">
          <a:xfrm>
            <a:off x="0" y="115888"/>
            <a:ext cx="9144000" cy="366712"/>
          </a:xfrm>
          <a:prstGeom prst="rect">
            <a:avLst/>
          </a:prstGeom>
          <a:noFill/>
          <a:ln w="9525">
            <a:noFill/>
            <a:miter lim="800000"/>
            <a:headEnd/>
            <a:tailEnd/>
          </a:ln>
        </p:spPr>
        <p:txBody>
          <a:bodyPr>
            <a:spAutoFit/>
          </a:bodyPr>
          <a:lstStyle/>
          <a:p>
            <a:pPr algn="ctr"/>
            <a:r>
              <a:rPr lang="it-IT">
                <a:solidFill>
                  <a:srgbClr val="FF0000"/>
                </a:solidFill>
                <a:effectLst>
                  <a:outerShdw blurRad="38100" dist="38100" dir="2700000" algn="tl">
                    <a:srgbClr val="C0C0C0"/>
                  </a:outerShdw>
                </a:effectLst>
                <a:latin typeface="Comic Sans MS" pitchFamily="66" charset="0"/>
              </a:rPr>
              <a:t>DESCRIZIONE DEL QUADRO SINOTTICO REALIZZATO</a:t>
            </a:r>
          </a:p>
        </p:txBody>
      </p:sp>
      <p:sp>
        <p:nvSpPr>
          <p:cNvPr id="4" name="Rettangolo arrotondato 3"/>
          <p:cNvSpPr/>
          <p:nvPr/>
        </p:nvSpPr>
        <p:spPr>
          <a:xfrm>
            <a:off x="2987675" y="692150"/>
            <a:ext cx="3214688" cy="1666875"/>
          </a:xfrm>
          <a:prstGeom prst="roundRect">
            <a:avLst/>
          </a:prstGeom>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600">
                <a:solidFill>
                  <a:srgbClr val="FFFFFF"/>
                </a:solidFill>
                <a:effectLst>
                  <a:outerShdw blurRad="38100" dist="38100" dir="2700000" algn="tl">
                    <a:srgbClr val="000000"/>
                  </a:outerShdw>
                </a:effectLst>
                <a:latin typeface="Comic Sans MS" pitchFamily="66" charset="0"/>
                <a:cs typeface="Arial" charset="0"/>
              </a:rPr>
              <a:t>Questi pulsanti hanno la funzione di mandare in esecuzione il programma,  per fermarlo resettandolo e per metterlo in pausa.</a:t>
            </a:r>
          </a:p>
        </p:txBody>
      </p:sp>
      <p:sp>
        <p:nvSpPr>
          <p:cNvPr id="6" name="Freccia a destra 5"/>
          <p:cNvSpPr>
            <a:spLocks noChangeArrowheads="1"/>
          </p:cNvSpPr>
          <p:nvPr/>
        </p:nvSpPr>
        <p:spPr bwMode="auto">
          <a:xfrm rot="10800000">
            <a:off x="539750" y="692150"/>
            <a:ext cx="2303463" cy="288925"/>
          </a:xfrm>
          <a:prstGeom prst="rightArrow">
            <a:avLst>
              <a:gd name="adj1" fmla="val 50000"/>
              <a:gd name="adj2" fmla="val 36245"/>
            </a:avLst>
          </a:prstGeom>
          <a:solidFill>
            <a:srgbClr val="FFFF00"/>
          </a:solidFill>
          <a:ln w="25400" algn="ctr">
            <a:solidFill>
              <a:srgbClr val="F79646"/>
            </a:solidFill>
            <a:miter lim="800000"/>
            <a:headEnd/>
            <a:tailEnd/>
          </a:ln>
        </p:spPr>
        <p:txBody>
          <a:bodyPr rot="10800000" anchor="ctr"/>
          <a:lstStyle/>
          <a:p>
            <a:pPr algn="ctr" fontAlgn="auto">
              <a:spcBef>
                <a:spcPts val="0"/>
              </a:spcBef>
              <a:spcAft>
                <a:spcPts val="0"/>
              </a:spcAft>
              <a:defRPr/>
            </a:pPr>
            <a:endParaRPr lang="it-IT">
              <a:solidFill>
                <a:schemeClr val="lt1"/>
              </a:solidFill>
              <a:latin typeface="+mn-lt"/>
              <a:cs typeface="+mn-cs"/>
            </a:endParaRPr>
          </a:p>
        </p:txBody>
      </p:sp>
      <p:sp>
        <p:nvSpPr>
          <p:cNvPr id="7" name="Rettangolo arrotondato 6"/>
          <p:cNvSpPr/>
          <p:nvPr/>
        </p:nvSpPr>
        <p:spPr>
          <a:xfrm>
            <a:off x="2987675" y="5143500"/>
            <a:ext cx="3155950" cy="1714500"/>
          </a:xfrm>
          <a:prstGeom prst="roundRect">
            <a:avLst/>
          </a:prstGeom>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600">
                <a:solidFill>
                  <a:srgbClr val="FFFFFF"/>
                </a:solidFill>
                <a:effectLst>
                  <a:outerShdw blurRad="38100" dist="38100" dir="2700000" algn="tl">
                    <a:srgbClr val="000000"/>
                  </a:outerShdw>
                </a:effectLst>
                <a:latin typeface="Comic Sans MS" pitchFamily="66" charset="0"/>
                <a:cs typeface="Arial" charset="0"/>
              </a:rPr>
              <a:t>Negli intervalli di tempo in cui è attivo questo segnale visivo-acustico, l’abitazione sta prelevando energia </a:t>
            </a:r>
          </a:p>
          <a:p>
            <a:pPr algn="ctr">
              <a:defRPr/>
            </a:pPr>
            <a:r>
              <a:rPr lang="it-IT" sz="1600">
                <a:solidFill>
                  <a:srgbClr val="FFFFFF"/>
                </a:solidFill>
                <a:effectLst>
                  <a:outerShdw blurRad="38100" dist="38100" dir="2700000" algn="tl">
                    <a:srgbClr val="000000"/>
                  </a:outerShdw>
                </a:effectLst>
                <a:latin typeface="Comic Sans MS" pitchFamily="66" charset="0"/>
                <a:cs typeface="Arial" charset="0"/>
              </a:rPr>
              <a:t>dalla rete.</a:t>
            </a:r>
          </a:p>
        </p:txBody>
      </p:sp>
      <p:sp>
        <p:nvSpPr>
          <p:cNvPr id="8" name="Freccia a destra 7"/>
          <p:cNvSpPr>
            <a:spLocks noChangeArrowheads="1"/>
          </p:cNvSpPr>
          <p:nvPr/>
        </p:nvSpPr>
        <p:spPr bwMode="auto">
          <a:xfrm rot="-3098542">
            <a:off x="4046538" y="3810000"/>
            <a:ext cx="2859088" cy="223837"/>
          </a:xfrm>
          <a:prstGeom prst="rightArrow">
            <a:avLst>
              <a:gd name="adj1" fmla="val 50000"/>
              <a:gd name="adj2" fmla="val 66704"/>
            </a:avLst>
          </a:prstGeom>
          <a:solidFill>
            <a:srgbClr val="FFFF00"/>
          </a:solidFill>
          <a:ln w="25400" algn="ctr">
            <a:solidFill>
              <a:srgbClr val="F79646"/>
            </a:solidFill>
            <a:miter lim="800000"/>
            <a:headEnd/>
            <a:tailEnd/>
          </a:ln>
        </p:spPr>
        <p:txBody>
          <a:bodyPr rot="10800000" anchor="ctr"/>
          <a:lstStyle/>
          <a:p>
            <a:pPr algn="ctr" fontAlgn="auto">
              <a:spcBef>
                <a:spcPts val="0"/>
              </a:spcBef>
              <a:spcAft>
                <a:spcPts val="0"/>
              </a:spcAft>
              <a:defRPr/>
            </a:pPr>
            <a:endParaRPr lang="it-IT">
              <a:solidFill>
                <a:schemeClr val="lt1"/>
              </a:solidFill>
              <a:latin typeface="+mn-lt"/>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2530">
                                            <p:txEl>
                                              <p:pRg st="0" end="0"/>
                                            </p:txEl>
                                          </p:spTgt>
                                        </p:tgtEl>
                                        <p:attrNameLst>
                                          <p:attrName>style.visibility</p:attrName>
                                        </p:attrNameLst>
                                      </p:cBhvr>
                                      <p:to>
                                        <p:strVal val="visible"/>
                                      </p:to>
                                    </p:set>
                                    <p:anim calcmode="lin" valueType="num">
                                      <p:cBhvr additive="base">
                                        <p:cTn id="7" dur="500" fill="hold"/>
                                        <p:tgtEl>
                                          <p:spTgt spid="2253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530">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31" presetClass="entr" presetSubtype="0" fill="hold" nodeType="afterEffect">
                                  <p:stCondLst>
                                    <p:cond delay="0"/>
                                  </p:stCondLst>
                                  <p:iterate type="lt">
                                    <p:tmPct val="5000"/>
                                  </p:iterate>
                                  <p:childTnLst>
                                    <p:set>
                                      <p:cBhvr>
                                        <p:cTn id="11" dur="1" fill="hold">
                                          <p:stCondLst>
                                            <p:cond delay="0"/>
                                          </p:stCondLst>
                                        </p:cTn>
                                        <p:tgtEl>
                                          <p:spTgt spid="23553"/>
                                        </p:tgtEl>
                                        <p:attrNameLst>
                                          <p:attrName>style.visibility</p:attrName>
                                        </p:attrNameLst>
                                      </p:cBhvr>
                                      <p:to>
                                        <p:strVal val="visible"/>
                                      </p:to>
                                    </p:set>
                                    <p:anim calcmode="lin" valueType="num">
                                      <p:cBhvr>
                                        <p:cTn id="12" dur="1000" fill="hold"/>
                                        <p:tgtEl>
                                          <p:spTgt spid="23553"/>
                                        </p:tgtEl>
                                        <p:attrNameLst>
                                          <p:attrName>ppt_w</p:attrName>
                                        </p:attrNameLst>
                                      </p:cBhvr>
                                      <p:tavLst>
                                        <p:tav tm="0">
                                          <p:val>
                                            <p:fltVal val="0"/>
                                          </p:val>
                                        </p:tav>
                                        <p:tav tm="100000">
                                          <p:val>
                                            <p:strVal val="#ppt_w"/>
                                          </p:val>
                                        </p:tav>
                                      </p:tavLst>
                                    </p:anim>
                                    <p:anim calcmode="lin" valueType="num">
                                      <p:cBhvr>
                                        <p:cTn id="13" dur="1000" fill="hold"/>
                                        <p:tgtEl>
                                          <p:spTgt spid="23553"/>
                                        </p:tgtEl>
                                        <p:attrNameLst>
                                          <p:attrName>ppt_h</p:attrName>
                                        </p:attrNameLst>
                                      </p:cBhvr>
                                      <p:tavLst>
                                        <p:tav tm="0">
                                          <p:val>
                                            <p:fltVal val="0"/>
                                          </p:val>
                                        </p:tav>
                                        <p:tav tm="100000">
                                          <p:val>
                                            <p:strVal val="#ppt_h"/>
                                          </p:val>
                                        </p:tav>
                                      </p:tavLst>
                                    </p:anim>
                                    <p:anim calcmode="lin" valueType="num">
                                      <p:cBhvr>
                                        <p:cTn id="14" dur="1000" fill="hold"/>
                                        <p:tgtEl>
                                          <p:spTgt spid="23553"/>
                                        </p:tgtEl>
                                        <p:attrNameLst>
                                          <p:attrName>style.rotation</p:attrName>
                                        </p:attrNameLst>
                                      </p:cBhvr>
                                      <p:tavLst>
                                        <p:tav tm="0">
                                          <p:val>
                                            <p:fltVal val="90"/>
                                          </p:val>
                                        </p:tav>
                                        <p:tav tm="100000">
                                          <p:val>
                                            <p:fltVal val="0"/>
                                          </p:val>
                                        </p:tav>
                                      </p:tavLst>
                                    </p:anim>
                                    <p:animEffect transition="in" filter="fade">
                                      <p:cBhvr>
                                        <p:cTn id="15" dur="1000"/>
                                        <p:tgtEl>
                                          <p:spTgt spid="23553"/>
                                        </p:tgtEl>
                                      </p:cBhvr>
                                    </p:animEffect>
                                  </p:childTnLst>
                                </p:cTn>
                              </p:par>
                            </p:childTnLst>
                          </p:cTn>
                        </p:par>
                      </p:childTnLst>
                    </p:cTn>
                  </p:par>
                  <p:par>
                    <p:cTn id="16" fill="hold">
                      <p:stCondLst>
                        <p:cond delay="indefinite"/>
                      </p:stCondLst>
                      <p:childTnLst>
                        <p:par>
                          <p:cTn id="17" fill="hold">
                            <p:stCondLst>
                              <p:cond delay="0"/>
                            </p:stCondLst>
                            <p:childTnLst>
                              <p:par>
                                <p:cTn id="18" presetID="55"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1000" fill="hold"/>
                                        <p:tgtEl>
                                          <p:spTgt spid="4"/>
                                        </p:tgtEl>
                                        <p:attrNameLst>
                                          <p:attrName>ppt_w</p:attrName>
                                        </p:attrNameLst>
                                      </p:cBhvr>
                                      <p:tavLst>
                                        <p:tav tm="0">
                                          <p:val>
                                            <p:strVal val="#ppt_w*0.70"/>
                                          </p:val>
                                        </p:tav>
                                        <p:tav tm="100000">
                                          <p:val>
                                            <p:strVal val="#ppt_w"/>
                                          </p:val>
                                        </p:tav>
                                      </p:tavLst>
                                    </p:anim>
                                    <p:anim calcmode="lin" valueType="num">
                                      <p:cBhvr>
                                        <p:cTn id="21" dur="1000" fill="hold"/>
                                        <p:tgtEl>
                                          <p:spTgt spid="4"/>
                                        </p:tgtEl>
                                        <p:attrNameLst>
                                          <p:attrName>ppt_h</p:attrName>
                                        </p:attrNameLst>
                                      </p:cBhvr>
                                      <p:tavLst>
                                        <p:tav tm="0">
                                          <p:val>
                                            <p:strVal val="#ppt_h"/>
                                          </p:val>
                                        </p:tav>
                                        <p:tav tm="100000">
                                          <p:val>
                                            <p:strVal val="#ppt_h"/>
                                          </p:val>
                                        </p:tav>
                                      </p:tavLst>
                                    </p:anim>
                                    <p:animEffect transition="in" filter="fade">
                                      <p:cBhvr>
                                        <p:cTn id="22" dur="1000"/>
                                        <p:tgtEl>
                                          <p:spTgt spid="4"/>
                                        </p:tgtEl>
                                      </p:cBhvr>
                                    </p:animEffect>
                                  </p:childTnLst>
                                </p:cTn>
                              </p:par>
                            </p:childTnLst>
                          </p:cTn>
                        </p:par>
                        <p:par>
                          <p:cTn id="23" fill="hold">
                            <p:stCondLst>
                              <p:cond delay="1000"/>
                            </p:stCondLst>
                            <p:childTnLst>
                              <p:par>
                                <p:cTn id="24" presetID="34" presetClass="entr" presetSubtype="0"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 from="(-#ppt_w/2)" to="(#ppt_x)" calcmode="lin" valueType="num">
                                      <p:cBhvr>
                                        <p:cTn id="26" dur="600" fill="hold">
                                          <p:stCondLst>
                                            <p:cond delay="0"/>
                                          </p:stCondLst>
                                        </p:cTn>
                                        <p:tgtEl>
                                          <p:spTgt spid="6"/>
                                        </p:tgtEl>
                                        <p:attrNameLst>
                                          <p:attrName>ppt_x</p:attrName>
                                        </p:attrNameLst>
                                      </p:cBhvr>
                                    </p:anim>
                                    <p:anim from="0" to="-1.0" calcmode="lin" valueType="num">
                                      <p:cBhvr>
                                        <p:cTn id="27" dur="200" decel="50000" autoRev="1" fill="hold">
                                          <p:stCondLst>
                                            <p:cond delay="600"/>
                                          </p:stCondLst>
                                        </p:cTn>
                                        <p:tgtEl>
                                          <p:spTgt spid="6"/>
                                        </p:tgtEl>
                                        <p:attrNameLst>
                                          <p:attrName>xshear</p:attrName>
                                        </p:attrNameLst>
                                      </p:cBhvr>
                                    </p:anim>
                                    <p:animScale>
                                      <p:cBhvr>
                                        <p:cTn id="28" dur="200" decel="100000" autoRev="1" fill="hold">
                                          <p:stCondLst>
                                            <p:cond delay="600"/>
                                          </p:stCondLst>
                                        </p:cTn>
                                        <p:tgtEl>
                                          <p:spTgt spid="6"/>
                                        </p:tgtEl>
                                      </p:cBhvr>
                                      <p:from x="100000" y="100000"/>
                                      <p:to x="80000" y="100000"/>
                                    </p:animScale>
                                    <p:anim by="(#ppt_h/3+#ppt_w*0.1)" calcmode="lin" valueType="num">
                                      <p:cBhvr additive="sum">
                                        <p:cTn id="29" dur="200" decel="100000" autoRev="1" fill="hold">
                                          <p:stCondLst>
                                            <p:cond delay="600"/>
                                          </p:stCondLst>
                                        </p:cTn>
                                        <p:tgtEl>
                                          <p:spTgt spid="6"/>
                                        </p:tgtEl>
                                        <p:attrNameLst>
                                          <p:attrName>ppt_x</p:attrName>
                                        </p:attrNameLst>
                                      </p:cBhvr>
                                    </p:anim>
                                  </p:childTnLst>
                                </p:cTn>
                              </p:par>
                            </p:childTnLst>
                          </p:cTn>
                        </p:par>
                      </p:childTnLst>
                    </p:cTn>
                  </p:par>
                  <p:par>
                    <p:cTn id="30" fill="hold">
                      <p:stCondLst>
                        <p:cond delay="indefinite"/>
                      </p:stCondLst>
                      <p:childTnLst>
                        <p:par>
                          <p:cTn id="31" fill="hold">
                            <p:stCondLst>
                              <p:cond delay="0"/>
                            </p:stCondLst>
                            <p:childTnLst>
                              <p:par>
                                <p:cTn id="32" presetID="39" presetClass="entr" presetSubtype="0" accel="10000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p:cTn id="34" dur="500" fill="hold"/>
                                        <p:tgtEl>
                                          <p:spTgt spid="7"/>
                                        </p:tgtEl>
                                        <p:attrNameLst>
                                          <p:attrName>ppt_h</p:attrName>
                                        </p:attrNameLst>
                                      </p:cBhvr>
                                      <p:tavLst>
                                        <p:tav tm="0">
                                          <p:val>
                                            <p:strVal val="#ppt_h/20"/>
                                          </p:val>
                                        </p:tav>
                                        <p:tav tm="50000">
                                          <p:val>
                                            <p:strVal val="#ppt_h/20"/>
                                          </p:val>
                                        </p:tav>
                                        <p:tav tm="100000">
                                          <p:val>
                                            <p:strVal val="#ppt_h"/>
                                          </p:val>
                                        </p:tav>
                                      </p:tavLst>
                                    </p:anim>
                                    <p:anim calcmode="lin" valueType="num">
                                      <p:cBhvr>
                                        <p:cTn id="35" dur="500" fill="hold"/>
                                        <p:tgtEl>
                                          <p:spTgt spid="7"/>
                                        </p:tgtEl>
                                        <p:attrNameLst>
                                          <p:attrName>ppt_w</p:attrName>
                                        </p:attrNameLst>
                                      </p:cBhvr>
                                      <p:tavLst>
                                        <p:tav tm="0">
                                          <p:val>
                                            <p:strVal val="#ppt_w+.3"/>
                                          </p:val>
                                        </p:tav>
                                        <p:tav tm="50000">
                                          <p:val>
                                            <p:strVal val="#ppt_w+.3"/>
                                          </p:val>
                                        </p:tav>
                                        <p:tav tm="100000">
                                          <p:val>
                                            <p:strVal val="#ppt_w"/>
                                          </p:val>
                                        </p:tav>
                                      </p:tavLst>
                                    </p:anim>
                                    <p:anim calcmode="lin" valueType="num">
                                      <p:cBhvr>
                                        <p:cTn id="36" dur="500" fill="hold"/>
                                        <p:tgtEl>
                                          <p:spTgt spid="7"/>
                                        </p:tgtEl>
                                        <p:attrNameLst>
                                          <p:attrName>ppt_x</p:attrName>
                                        </p:attrNameLst>
                                      </p:cBhvr>
                                      <p:tavLst>
                                        <p:tav tm="0">
                                          <p:val>
                                            <p:strVal val="#ppt_x-.3"/>
                                          </p:val>
                                        </p:tav>
                                        <p:tav tm="50000">
                                          <p:val>
                                            <p:strVal val="#ppt_x"/>
                                          </p:val>
                                        </p:tav>
                                        <p:tav tm="100000">
                                          <p:val>
                                            <p:strVal val="#ppt_x"/>
                                          </p:val>
                                        </p:tav>
                                      </p:tavLst>
                                    </p:anim>
                                    <p:anim calcmode="lin" valueType="num">
                                      <p:cBhvr>
                                        <p:cTn id="37" dur="500" fill="hold"/>
                                        <p:tgtEl>
                                          <p:spTgt spid="7"/>
                                        </p:tgtEl>
                                        <p:attrNameLst>
                                          <p:attrName>ppt_y</p:attrName>
                                        </p:attrNameLst>
                                      </p:cBhvr>
                                      <p:tavLst>
                                        <p:tav tm="0">
                                          <p:val>
                                            <p:strVal val="#ppt_y"/>
                                          </p:val>
                                        </p:tav>
                                        <p:tav tm="100000">
                                          <p:val>
                                            <p:strVal val="#ppt_y"/>
                                          </p:val>
                                        </p:tav>
                                      </p:tavLst>
                                    </p:anim>
                                  </p:childTnLst>
                                </p:cTn>
                              </p:par>
                            </p:childTnLst>
                          </p:cTn>
                        </p:par>
                        <p:par>
                          <p:cTn id="38" fill="hold">
                            <p:stCondLst>
                              <p:cond delay="500"/>
                            </p:stCondLst>
                            <p:childTnLst>
                              <p:par>
                                <p:cTn id="39" presetID="34" presetClass="entr" presetSubtype="0"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from="(-#ppt_w/2)" to="(#ppt_x)" calcmode="lin" valueType="num">
                                      <p:cBhvr>
                                        <p:cTn id="41" dur="600" fill="hold">
                                          <p:stCondLst>
                                            <p:cond delay="0"/>
                                          </p:stCondLst>
                                        </p:cTn>
                                        <p:tgtEl>
                                          <p:spTgt spid="8"/>
                                        </p:tgtEl>
                                        <p:attrNameLst>
                                          <p:attrName>ppt_x</p:attrName>
                                        </p:attrNameLst>
                                      </p:cBhvr>
                                    </p:anim>
                                    <p:anim from="0" to="-1.0" calcmode="lin" valueType="num">
                                      <p:cBhvr>
                                        <p:cTn id="42" dur="200" decel="50000" autoRev="1" fill="hold">
                                          <p:stCondLst>
                                            <p:cond delay="600"/>
                                          </p:stCondLst>
                                        </p:cTn>
                                        <p:tgtEl>
                                          <p:spTgt spid="8"/>
                                        </p:tgtEl>
                                        <p:attrNameLst>
                                          <p:attrName>xshear</p:attrName>
                                        </p:attrNameLst>
                                      </p:cBhvr>
                                    </p:anim>
                                    <p:animScale>
                                      <p:cBhvr>
                                        <p:cTn id="43" dur="200" decel="100000" autoRev="1" fill="hold">
                                          <p:stCondLst>
                                            <p:cond delay="600"/>
                                          </p:stCondLst>
                                        </p:cTn>
                                        <p:tgtEl>
                                          <p:spTgt spid="8"/>
                                        </p:tgtEl>
                                      </p:cBhvr>
                                      <p:from x="100000" y="100000"/>
                                      <p:to x="80000" y="100000"/>
                                    </p:animScale>
                                    <p:anim by="(#ppt_h/3+#ppt_w*0.1)" calcmode="lin" valueType="num">
                                      <p:cBhvr additive="sum">
                                        <p:cTn id="44" dur="200" decel="100000" autoRev="1" fill="hold">
                                          <p:stCondLst>
                                            <p:cond delay="600"/>
                                          </p:stCondLst>
                                        </p:cTn>
                                        <p:tgtEl>
                                          <p:spTgt spid="8"/>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7890" name="CasellaDiTesto 5"/>
          <p:cNvSpPr txBox="1">
            <a:spLocks noChangeArrowheads="1"/>
          </p:cNvSpPr>
          <p:nvPr/>
        </p:nvSpPr>
        <p:spPr bwMode="auto">
          <a:xfrm>
            <a:off x="142875" y="142875"/>
            <a:ext cx="9001125" cy="396875"/>
          </a:xfrm>
          <a:prstGeom prst="rect">
            <a:avLst/>
          </a:prstGeom>
          <a:noFill/>
          <a:ln w="9525">
            <a:noFill/>
            <a:miter lim="800000"/>
            <a:headEnd/>
            <a:tailEnd/>
          </a:ln>
        </p:spPr>
        <p:txBody>
          <a:bodyPr>
            <a:spAutoFit/>
          </a:bodyPr>
          <a:lstStyle/>
          <a:p>
            <a:pPr algn="ctr">
              <a:defRPr/>
            </a:pPr>
            <a:r>
              <a:rPr lang="it-IT" sz="2000">
                <a:solidFill>
                  <a:srgbClr val="FF0000"/>
                </a:solidFill>
                <a:effectLst>
                  <a:outerShdw blurRad="38100" dist="38100" dir="2700000" algn="tl">
                    <a:srgbClr val="000000"/>
                  </a:outerShdw>
                </a:effectLst>
                <a:latin typeface="Comic Sans MS" pitchFamily="66" charset="0"/>
              </a:rPr>
              <a:t> LA SIMULAZIONE EFFETTUATA</a:t>
            </a:r>
          </a:p>
        </p:txBody>
      </p:sp>
      <p:sp>
        <p:nvSpPr>
          <p:cNvPr id="8" name="Rettangolo 7"/>
          <p:cNvSpPr/>
          <p:nvPr/>
        </p:nvSpPr>
        <p:spPr>
          <a:xfrm>
            <a:off x="684213" y="1628775"/>
            <a:ext cx="7929562" cy="2663825"/>
          </a:xfrm>
          <a:prstGeom prst="rect">
            <a:avLst/>
          </a:prstGeom>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it-IT">
                <a:solidFill>
                  <a:srgbClr val="FFFFFF"/>
                </a:solidFill>
                <a:effectLst>
                  <a:outerShdw blurRad="38100" dist="38100" dir="2700000" algn="tl">
                    <a:srgbClr val="000000"/>
                  </a:outerShdw>
                </a:effectLst>
                <a:latin typeface="Comic Sans MS" pitchFamily="66" charset="0"/>
                <a:cs typeface="Arial" charset="0"/>
              </a:rPr>
              <a:t>DI SEGUITO SARA’ PRESENTATA LA SIMULAZIONE EFFETTUATA.</a:t>
            </a:r>
          </a:p>
          <a:p>
            <a:pPr algn="just">
              <a:defRPr/>
            </a:pPr>
            <a:r>
              <a:rPr lang="it-IT">
                <a:solidFill>
                  <a:srgbClr val="FFFFFF"/>
                </a:solidFill>
                <a:effectLst>
                  <a:outerShdw blurRad="38100" dist="38100" dir="2700000" algn="tl">
                    <a:srgbClr val="000000"/>
                  </a:outerShdw>
                </a:effectLst>
                <a:latin typeface="Comic Sans MS" pitchFamily="66" charset="0"/>
                <a:cs typeface="Arial" charset="0"/>
              </a:rPr>
              <a:t>SI VARIERANNO I CARICHI GIORNALIERI DELLE ABITAZIONI IN MODO DA VISUALIZZARE, PER I DUE IMPIANTI, LE VARIE POTENZE PRODOTTE, ASSORBITE E CEDUTE ALLA RETE ELETTRICA DISTRIBUTRICE.</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7890">
                                            <p:txEl>
                                              <p:pRg st="0" end="0"/>
                                            </p:txEl>
                                          </p:spTgt>
                                        </p:tgtEl>
                                        <p:attrNameLst>
                                          <p:attrName>style.visibility</p:attrName>
                                        </p:attrNameLst>
                                      </p:cBhvr>
                                      <p:to>
                                        <p:strVal val="visible"/>
                                      </p:to>
                                    </p:set>
                                    <p:anim calcmode="lin" valueType="num">
                                      <p:cBhvr additive="base">
                                        <p:cTn id="7" dur="500" fill="hold"/>
                                        <p:tgtEl>
                                          <p:spTgt spid="3789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7890">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 presetClass="entr" presetSubtype="10"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heckerboard(across)">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0">
          <a:gsLst>
            <a:gs pos="0">
              <a:srgbClr val="9AB5E4"/>
            </a:gs>
            <a:gs pos="50000">
              <a:srgbClr val="C2D1ED"/>
            </a:gs>
            <a:gs pos="100000">
              <a:srgbClr val="E1E8F5"/>
            </a:gs>
          </a:gsLst>
          <a:lin ang="5400000"/>
        </a:gradFill>
        <a:effectLst/>
      </p:bgPr>
    </p:bg>
    <p:spTree>
      <p:nvGrpSpPr>
        <p:cNvPr id="1" name=""/>
        <p:cNvGrpSpPr/>
        <p:nvPr/>
      </p:nvGrpSpPr>
      <p:grpSpPr>
        <a:xfrm>
          <a:off x="0" y="0"/>
          <a:ext cx="0" cy="0"/>
          <a:chOff x="0" y="0"/>
          <a:chExt cx="0" cy="0"/>
        </a:xfrm>
      </p:grpSpPr>
      <p:sp>
        <p:nvSpPr>
          <p:cNvPr id="23554" name="CasellaDiTesto 5"/>
          <p:cNvSpPr txBox="1">
            <a:spLocks noChangeArrowheads="1"/>
          </p:cNvSpPr>
          <p:nvPr/>
        </p:nvSpPr>
        <p:spPr bwMode="auto">
          <a:xfrm>
            <a:off x="142875" y="115888"/>
            <a:ext cx="9001125" cy="396875"/>
          </a:xfrm>
          <a:prstGeom prst="rect">
            <a:avLst/>
          </a:prstGeom>
          <a:noFill/>
          <a:ln w="9525">
            <a:noFill/>
            <a:miter lim="800000"/>
            <a:headEnd/>
            <a:tailEnd/>
          </a:ln>
        </p:spPr>
        <p:txBody>
          <a:bodyPr>
            <a:spAutoFit/>
          </a:bodyPr>
          <a:lstStyle/>
          <a:p>
            <a:pPr algn="ctr">
              <a:defRPr/>
            </a:pPr>
            <a:r>
              <a:rPr lang="it-IT" sz="2000" dirty="0">
                <a:solidFill>
                  <a:srgbClr val="FF0000"/>
                </a:solidFill>
                <a:effectLst>
                  <a:outerShdw blurRad="38100" dist="38100" dir="2700000" algn="tl">
                    <a:srgbClr val="000000"/>
                  </a:outerShdw>
                </a:effectLst>
                <a:latin typeface="Comic Sans MS" pitchFamily="66" charset="0"/>
              </a:rPr>
              <a:t> DESCRIZIONE PRIMO SCENARIO: GESTIONE CENTRALIZZATA</a:t>
            </a:r>
          </a:p>
        </p:txBody>
      </p:sp>
      <p:sp>
        <p:nvSpPr>
          <p:cNvPr id="8" name="Rettangolo 7"/>
          <p:cNvSpPr/>
          <p:nvPr/>
        </p:nvSpPr>
        <p:spPr>
          <a:xfrm>
            <a:off x="684213" y="3500438"/>
            <a:ext cx="7929562" cy="2857500"/>
          </a:xfrm>
          <a:prstGeom prst="rect">
            <a:avLst/>
          </a:prstGeom>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it-IT" sz="1600">
                <a:solidFill>
                  <a:srgbClr val="FFFFFF"/>
                </a:solidFill>
                <a:effectLst>
                  <a:outerShdw blurRad="38100" dist="38100" dir="2700000" algn="tl">
                    <a:srgbClr val="000000"/>
                  </a:outerShdw>
                </a:effectLst>
                <a:latin typeface="Comic Sans MS" pitchFamily="66" charset="0"/>
                <a:cs typeface="Arial" charset="0"/>
              </a:rPr>
              <a:t>	IN QUESTA PRIMA FASE SI IPOTIZZA CHE, IN UN CERTO INTERVALLO DI TEMPO DELLA GIORNATA, LA POTENZA FORNITA DA AMBEDUE GLI IMPIANTI FOTOVOLTAICI RISULTA  MAGGIORE DEI CARICHI RICHIESTI DALLE ABITAZIONI, QUINDI, LA DIFFERENZA TRA L’ENERGIA PRODOTTA E QUELLA ASSORBITA VIENE TRASMESSA IN RETE, DATO CHE ENTRAMBE LE ABITAZIONI SONO SUFFICIENTEMENTE ALIMENTATE DAI RISPETTIVI IMPIANTI FOTOVOLTAICI.</a:t>
            </a:r>
          </a:p>
        </p:txBody>
      </p:sp>
      <p:sp>
        <p:nvSpPr>
          <p:cNvPr id="2" name="Rettangolo 7"/>
          <p:cNvSpPr/>
          <p:nvPr/>
        </p:nvSpPr>
        <p:spPr>
          <a:xfrm>
            <a:off x="684213" y="620713"/>
            <a:ext cx="7929562" cy="2376487"/>
          </a:xfrm>
          <a:prstGeom prst="rect">
            <a:avLst/>
          </a:prstGeom>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600">
                <a:solidFill>
                  <a:srgbClr val="FFFFFF"/>
                </a:solidFill>
                <a:effectLst>
                  <a:outerShdw blurRad="38100" dist="38100" dir="2700000" algn="tl">
                    <a:srgbClr val="000000"/>
                  </a:outerShdw>
                </a:effectLst>
                <a:latin typeface="Comic Sans MS" pitchFamily="66" charset="0"/>
                <a:cs typeface="Arial" charset="0"/>
              </a:rPr>
              <a:t>ABITAZIONE 1: POTENZA MEDIA DIURNA ASSORBITA = 350W</a:t>
            </a:r>
          </a:p>
          <a:p>
            <a:pPr algn="ctr">
              <a:defRPr/>
            </a:pPr>
            <a:r>
              <a:rPr lang="it-IT" sz="1600">
                <a:solidFill>
                  <a:srgbClr val="FFFFFF"/>
                </a:solidFill>
                <a:effectLst>
                  <a:outerShdw blurRad="38100" dist="38100" dir="2700000" algn="tl">
                    <a:srgbClr val="000000"/>
                  </a:outerShdw>
                </a:effectLst>
                <a:latin typeface="Comic Sans MS" pitchFamily="66" charset="0"/>
                <a:cs typeface="Arial" charset="0"/>
              </a:rPr>
              <a:t>ABITAZIONE 2: POTENZA MEDIA DIURNA ASSORBITA = 600W</a:t>
            </a:r>
          </a:p>
          <a:p>
            <a:pPr>
              <a:defRPr/>
            </a:pPr>
            <a:r>
              <a:rPr lang="it-IT" sz="1600">
                <a:solidFill>
                  <a:srgbClr val="FFFFFF"/>
                </a:solidFill>
                <a:effectLst>
                  <a:outerShdw blurRad="38100" dist="38100" dir="2700000" algn="tl">
                    <a:srgbClr val="000000"/>
                  </a:outerShdw>
                </a:effectLst>
                <a:latin typeface="Comic Sans MS" pitchFamily="66" charset="0"/>
                <a:cs typeface="Arial" charset="0"/>
              </a:rPr>
              <a:t>      </a:t>
            </a:r>
          </a:p>
          <a:p>
            <a:pPr>
              <a:defRPr/>
            </a:pPr>
            <a:r>
              <a:rPr lang="it-IT" sz="1600">
                <a:solidFill>
                  <a:srgbClr val="FFFFFF"/>
                </a:solidFill>
                <a:effectLst>
                  <a:outerShdw blurRad="38100" dist="38100" dir="2700000" algn="tl">
                    <a:srgbClr val="000000"/>
                  </a:outerShdw>
                </a:effectLst>
                <a:latin typeface="Comic Sans MS" pitchFamily="66" charset="0"/>
                <a:cs typeface="Arial" charset="0"/>
              </a:rPr>
              <a:t>      In un intervallo di tempo della giornata ∆T1: </a:t>
            </a:r>
          </a:p>
          <a:p>
            <a:pPr algn="ctr">
              <a:defRPr/>
            </a:pPr>
            <a:r>
              <a:rPr lang="it-IT" sz="1600">
                <a:solidFill>
                  <a:srgbClr val="FFFFFF"/>
                </a:solidFill>
                <a:effectLst>
                  <a:outerShdw blurRad="38100" dist="38100" dir="2700000" algn="tl">
                    <a:srgbClr val="000000"/>
                  </a:outerShdw>
                </a:effectLst>
                <a:latin typeface="Comic Sans MS" pitchFamily="66" charset="0"/>
                <a:cs typeface="Arial" charset="0"/>
              </a:rPr>
              <a:t>POTENZA PRODOTTA DALL’IMPIANTO 1  &gt; DEL CARICO ABITATIVO 1</a:t>
            </a:r>
          </a:p>
          <a:p>
            <a:pPr>
              <a:defRPr/>
            </a:pPr>
            <a:r>
              <a:rPr lang="it-IT">
                <a:solidFill>
                  <a:srgbClr val="FFFFFF"/>
                </a:solidFill>
                <a:effectLst>
                  <a:outerShdw blurRad="38100" dist="38100" dir="2700000" algn="tl">
                    <a:srgbClr val="000000"/>
                  </a:outerShdw>
                </a:effectLst>
                <a:latin typeface="Comic Sans MS" pitchFamily="66" charset="0"/>
                <a:cs typeface="Arial" charset="0"/>
              </a:rPr>
              <a:t>     </a:t>
            </a:r>
          </a:p>
          <a:p>
            <a:pPr>
              <a:defRPr/>
            </a:pPr>
            <a:r>
              <a:rPr lang="it-IT">
                <a:solidFill>
                  <a:srgbClr val="FFFFFF"/>
                </a:solidFill>
                <a:effectLst>
                  <a:outerShdw blurRad="38100" dist="38100" dir="2700000" algn="tl">
                    <a:srgbClr val="000000"/>
                  </a:outerShdw>
                </a:effectLst>
                <a:latin typeface="Comic Sans MS" pitchFamily="66" charset="0"/>
                <a:cs typeface="Arial" charset="0"/>
              </a:rPr>
              <a:t>     </a:t>
            </a:r>
            <a:r>
              <a:rPr lang="it-IT" sz="1600">
                <a:solidFill>
                  <a:srgbClr val="FFFFFF"/>
                </a:solidFill>
                <a:effectLst>
                  <a:outerShdw blurRad="38100" dist="38100" dir="2700000" algn="tl">
                    <a:srgbClr val="000000"/>
                  </a:outerShdw>
                </a:effectLst>
                <a:latin typeface="Comic Sans MS" pitchFamily="66" charset="0"/>
                <a:cs typeface="Arial" charset="0"/>
              </a:rPr>
              <a:t>In un intervallo di tempo della giornata </a:t>
            </a:r>
            <a:r>
              <a:rPr lang="it-IT" sz="1600">
                <a:solidFill>
                  <a:srgbClr val="FFFFFF"/>
                </a:solidFill>
                <a:effectLst>
                  <a:outerShdw blurRad="38100" dist="38100" dir="2700000" algn="tl">
                    <a:srgbClr val="000000"/>
                  </a:outerShdw>
                </a:effectLst>
                <a:latin typeface="Arial" charset="0"/>
                <a:cs typeface="Arial" charset="0"/>
              </a:rPr>
              <a:t>∆T2 &lt; ∆T1: </a:t>
            </a:r>
            <a:endParaRPr lang="it-IT" sz="1600">
              <a:solidFill>
                <a:srgbClr val="FFFFFF"/>
              </a:solidFill>
              <a:effectLst>
                <a:outerShdw blurRad="38100" dist="38100" dir="2700000" algn="tl">
                  <a:srgbClr val="000000"/>
                </a:outerShdw>
              </a:effectLst>
              <a:latin typeface="Comic Sans MS" pitchFamily="66" charset="0"/>
              <a:cs typeface="Arial" charset="0"/>
            </a:endParaRPr>
          </a:p>
          <a:p>
            <a:pPr algn="ctr">
              <a:defRPr/>
            </a:pPr>
            <a:r>
              <a:rPr lang="it-IT" sz="1600">
                <a:solidFill>
                  <a:srgbClr val="FFFFFF"/>
                </a:solidFill>
                <a:effectLst>
                  <a:outerShdw blurRad="38100" dist="38100" dir="2700000" algn="tl">
                    <a:srgbClr val="000000"/>
                  </a:outerShdw>
                </a:effectLst>
                <a:latin typeface="Comic Sans MS" pitchFamily="66" charset="0"/>
                <a:cs typeface="Arial" charset="0"/>
              </a:rPr>
              <a:t>POTENZA PRODOTTA DALL’IMPIANTO 2  &gt; DEL CARICO ABITATIVO 2</a:t>
            </a:r>
          </a:p>
          <a:p>
            <a:pPr algn="ctr">
              <a:defRPr/>
            </a:pPr>
            <a:endParaRPr lang="it-IT" sz="1600">
              <a:solidFill>
                <a:srgbClr val="FFFFFF"/>
              </a:solidFill>
              <a:effectLst>
                <a:outerShdw blurRad="38100" dist="38100" dir="2700000" algn="tl">
                  <a:srgbClr val="000000"/>
                </a:outerShdw>
              </a:effectLst>
              <a:latin typeface="Comic Sans MS" pitchFamily="66" charset="0"/>
              <a:cs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3554">
                                            <p:txEl>
                                              <p:pRg st="0" end="0"/>
                                            </p:txEl>
                                          </p:spTgt>
                                        </p:tgtEl>
                                        <p:attrNameLst>
                                          <p:attrName>style.visibility</p:attrName>
                                        </p:attrNameLst>
                                      </p:cBhvr>
                                      <p:to>
                                        <p:strVal val="visible"/>
                                      </p:to>
                                    </p:set>
                                    <p:anim calcmode="lin" valueType="num">
                                      <p:cBhvr additive="base">
                                        <p:cTn id="7" dur="500" fill="hold"/>
                                        <p:tgtEl>
                                          <p:spTgt spid="2355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554">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6" presetClass="entr" presetSubtype="16"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heckerboard(across)">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CasellaDiTesto 2"/>
          <p:cNvSpPr txBox="1">
            <a:spLocks noChangeArrowheads="1"/>
          </p:cNvSpPr>
          <p:nvPr/>
        </p:nvSpPr>
        <p:spPr bwMode="auto">
          <a:xfrm>
            <a:off x="0" y="142875"/>
            <a:ext cx="9144000" cy="396875"/>
          </a:xfrm>
          <a:prstGeom prst="rect">
            <a:avLst/>
          </a:prstGeom>
          <a:noFill/>
          <a:ln w="9525">
            <a:noFill/>
            <a:miter lim="800000"/>
            <a:headEnd/>
            <a:tailEnd/>
          </a:ln>
        </p:spPr>
        <p:txBody>
          <a:bodyPr>
            <a:spAutoFit/>
          </a:bodyPr>
          <a:lstStyle/>
          <a:p>
            <a:pPr algn="ctr"/>
            <a:r>
              <a:rPr lang="it-IT" sz="2000">
                <a:solidFill>
                  <a:srgbClr val="FF0000"/>
                </a:solidFill>
                <a:effectLst>
                  <a:outerShdw blurRad="38100" dist="38100" dir="2700000" algn="tl">
                    <a:srgbClr val="C0C0C0"/>
                  </a:outerShdw>
                </a:effectLst>
                <a:latin typeface="Comic Sans MS" pitchFamily="66" charset="0"/>
              </a:rPr>
              <a:t>PRIMO SCENARIO : GESTIONE CENTRALIZZATA</a:t>
            </a:r>
          </a:p>
        </p:txBody>
      </p:sp>
      <p:sp>
        <p:nvSpPr>
          <p:cNvPr id="6" name="Freccia a destra 5"/>
          <p:cNvSpPr/>
          <p:nvPr/>
        </p:nvSpPr>
        <p:spPr>
          <a:xfrm rot="12709023">
            <a:off x="2543175" y="5559425"/>
            <a:ext cx="582613" cy="311150"/>
          </a:xfrm>
          <a:prstGeom prst="rightArrow">
            <a:avLst/>
          </a:prstGeom>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1" name="Rettangolo 10"/>
          <p:cNvSpPr/>
          <p:nvPr/>
        </p:nvSpPr>
        <p:spPr>
          <a:xfrm>
            <a:off x="6286500" y="2571750"/>
            <a:ext cx="2857500" cy="500063"/>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pic>
        <p:nvPicPr>
          <p:cNvPr id="26628" name="Picture 2"/>
          <p:cNvPicPr>
            <a:picLocks noChangeAspect="1" noChangeArrowheads="1"/>
          </p:cNvPicPr>
          <p:nvPr/>
        </p:nvPicPr>
        <p:blipFill>
          <a:blip r:embed="rId2"/>
          <a:srcRect/>
          <a:stretch>
            <a:fillRect/>
          </a:stretch>
        </p:blipFill>
        <p:spPr bwMode="auto">
          <a:xfrm>
            <a:off x="0" y="628650"/>
            <a:ext cx="9144000" cy="6229350"/>
          </a:xfrm>
          <a:prstGeom prst="rect">
            <a:avLst/>
          </a:prstGeom>
          <a:noFill/>
          <a:ln w="9525">
            <a:noFill/>
            <a:miter lim="800000"/>
            <a:headEnd/>
            <a:tailEnd/>
          </a:ln>
        </p:spPr>
      </p:pic>
      <p:sp>
        <p:nvSpPr>
          <p:cNvPr id="13" name="Freccia a destra 12"/>
          <p:cNvSpPr/>
          <p:nvPr/>
        </p:nvSpPr>
        <p:spPr>
          <a:xfrm rot="20753359">
            <a:off x="5867400" y="5516563"/>
            <a:ext cx="2371725" cy="182562"/>
          </a:xfrm>
          <a:prstGeom prst="rightArrow">
            <a:avLst/>
          </a:prstGeom>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4" name="Rettangolo arrotondato 13"/>
          <p:cNvSpPr/>
          <p:nvPr/>
        </p:nvSpPr>
        <p:spPr>
          <a:xfrm>
            <a:off x="2987675" y="836613"/>
            <a:ext cx="3143250" cy="1296987"/>
          </a:xfrm>
          <a:prstGeom prst="roundRect">
            <a:avLst/>
          </a:prstGeom>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600">
                <a:solidFill>
                  <a:srgbClr val="FFFFFF"/>
                </a:solidFill>
                <a:effectLst>
                  <a:outerShdw blurRad="38100" dist="38100" dir="2700000" algn="tl">
                    <a:srgbClr val="000000"/>
                  </a:outerShdw>
                </a:effectLst>
                <a:latin typeface="Comic Sans MS" pitchFamily="66" charset="0"/>
                <a:cs typeface="Arial" charset="0"/>
              </a:rPr>
              <a:t>L’area sottesa da questa curva rappresenta la somma delle due energie in eccesso che verrà trasmessa alla rete.</a:t>
            </a:r>
          </a:p>
        </p:txBody>
      </p:sp>
      <p:sp>
        <p:nvSpPr>
          <p:cNvPr id="15" name="Freccia in giù 14"/>
          <p:cNvSpPr/>
          <p:nvPr/>
        </p:nvSpPr>
        <p:spPr>
          <a:xfrm>
            <a:off x="5508625" y="2133600"/>
            <a:ext cx="214313" cy="2590800"/>
          </a:xfrm>
          <a:prstGeom prst="downArrow">
            <a:avLst/>
          </a:prstGeom>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6" name="Freccia in giù 15"/>
          <p:cNvSpPr>
            <a:spLocks noChangeArrowheads="1"/>
          </p:cNvSpPr>
          <p:nvPr/>
        </p:nvSpPr>
        <p:spPr bwMode="auto">
          <a:xfrm rot="7307489">
            <a:off x="2732881" y="5484019"/>
            <a:ext cx="187325" cy="541338"/>
          </a:xfrm>
          <a:prstGeom prst="downArrow">
            <a:avLst>
              <a:gd name="adj1" fmla="val 50000"/>
              <a:gd name="adj2" fmla="val 65102"/>
            </a:avLst>
          </a:prstGeom>
          <a:solidFill>
            <a:schemeClr val="accent1"/>
          </a:solidFill>
          <a:ln w="25400" algn="ctr">
            <a:solidFill>
              <a:srgbClr val="F79646"/>
            </a:solidFill>
            <a:miter lim="800000"/>
            <a:headEnd/>
            <a:tailEnd/>
          </a:ln>
        </p:spPr>
        <p:txBody>
          <a:bodyPr rot="10800000" vert="eaVert" anchor="ctr"/>
          <a:lstStyle/>
          <a:p>
            <a:pPr algn="ctr" fontAlgn="auto">
              <a:spcBef>
                <a:spcPts val="0"/>
              </a:spcBef>
              <a:spcAft>
                <a:spcPts val="0"/>
              </a:spcAft>
              <a:defRPr/>
            </a:pPr>
            <a:endParaRPr lang="it-IT">
              <a:solidFill>
                <a:schemeClr val="lt1"/>
              </a:solidFill>
              <a:latin typeface="+mn-lt"/>
              <a:cs typeface="+mn-cs"/>
            </a:endParaRPr>
          </a:p>
        </p:txBody>
      </p:sp>
      <p:sp>
        <p:nvSpPr>
          <p:cNvPr id="12" name="Rettangolo arrotondato 11"/>
          <p:cNvSpPr/>
          <p:nvPr/>
        </p:nvSpPr>
        <p:spPr>
          <a:xfrm>
            <a:off x="2987675" y="5715000"/>
            <a:ext cx="3071813" cy="1143000"/>
          </a:xfrm>
          <a:prstGeom prst="roundRect">
            <a:avLst/>
          </a:prstGeom>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400">
                <a:solidFill>
                  <a:srgbClr val="FFFFFF"/>
                </a:solidFill>
                <a:effectLst>
                  <a:outerShdw blurRad="38100" dist="38100" dir="2700000" algn="tl">
                    <a:srgbClr val="000000"/>
                  </a:outerShdw>
                </a:effectLst>
                <a:latin typeface="Comic Sans MS" pitchFamily="66" charset="0"/>
                <a:cs typeface="Arial" charset="0"/>
              </a:rPr>
              <a:t>LE AREE TRATTEGGIATE RAPPRESENTANO  L’ ENERGIA IN PIU, CHE VERRA’ TRASMESSA IN RETE.</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4577">
                                            <p:txEl>
                                              <p:pRg st="0" end="0"/>
                                            </p:txEl>
                                          </p:spTgt>
                                        </p:tgtEl>
                                        <p:attrNameLst>
                                          <p:attrName>style.visibility</p:attrName>
                                        </p:attrNameLst>
                                      </p:cBhvr>
                                      <p:to>
                                        <p:strVal val="visible"/>
                                      </p:to>
                                    </p:set>
                                    <p:anim calcmode="lin" valueType="num">
                                      <p:cBhvr additive="base">
                                        <p:cTn id="7" dur="500" fill="hold"/>
                                        <p:tgtEl>
                                          <p:spTgt spid="2457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4577">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31" presetClass="entr" presetSubtype="0" fill="hold" nodeType="afterEffect">
                                  <p:stCondLst>
                                    <p:cond delay="0"/>
                                  </p:stCondLst>
                                  <p:iterate type="lt">
                                    <p:tmPct val="5000"/>
                                  </p:iterate>
                                  <p:childTnLst>
                                    <p:set>
                                      <p:cBhvr>
                                        <p:cTn id="11" dur="1" fill="hold">
                                          <p:stCondLst>
                                            <p:cond delay="0"/>
                                          </p:stCondLst>
                                        </p:cTn>
                                        <p:tgtEl>
                                          <p:spTgt spid="26628"/>
                                        </p:tgtEl>
                                        <p:attrNameLst>
                                          <p:attrName>style.visibility</p:attrName>
                                        </p:attrNameLst>
                                      </p:cBhvr>
                                      <p:to>
                                        <p:strVal val="visible"/>
                                      </p:to>
                                    </p:set>
                                    <p:anim calcmode="lin" valueType="num">
                                      <p:cBhvr>
                                        <p:cTn id="12" dur="1000" fill="hold"/>
                                        <p:tgtEl>
                                          <p:spTgt spid="26628"/>
                                        </p:tgtEl>
                                        <p:attrNameLst>
                                          <p:attrName>ppt_w</p:attrName>
                                        </p:attrNameLst>
                                      </p:cBhvr>
                                      <p:tavLst>
                                        <p:tav tm="0">
                                          <p:val>
                                            <p:fltVal val="0"/>
                                          </p:val>
                                        </p:tav>
                                        <p:tav tm="100000">
                                          <p:val>
                                            <p:strVal val="#ppt_w"/>
                                          </p:val>
                                        </p:tav>
                                      </p:tavLst>
                                    </p:anim>
                                    <p:anim calcmode="lin" valueType="num">
                                      <p:cBhvr>
                                        <p:cTn id="13" dur="1000" fill="hold"/>
                                        <p:tgtEl>
                                          <p:spTgt spid="26628"/>
                                        </p:tgtEl>
                                        <p:attrNameLst>
                                          <p:attrName>ppt_h</p:attrName>
                                        </p:attrNameLst>
                                      </p:cBhvr>
                                      <p:tavLst>
                                        <p:tav tm="0">
                                          <p:val>
                                            <p:fltVal val="0"/>
                                          </p:val>
                                        </p:tav>
                                        <p:tav tm="100000">
                                          <p:val>
                                            <p:strVal val="#ppt_h"/>
                                          </p:val>
                                        </p:tav>
                                      </p:tavLst>
                                    </p:anim>
                                    <p:anim calcmode="lin" valueType="num">
                                      <p:cBhvr>
                                        <p:cTn id="14" dur="1000" fill="hold"/>
                                        <p:tgtEl>
                                          <p:spTgt spid="26628"/>
                                        </p:tgtEl>
                                        <p:attrNameLst>
                                          <p:attrName>style.rotation</p:attrName>
                                        </p:attrNameLst>
                                      </p:cBhvr>
                                      <p:tavLst>
                                        <p:tav tm="0">
                                          <p:val>
                                            <p:fltVal val="90"/>
                                          </p:val>
                                        </p:tav>
                                        <p:tav tm="100000">
                                          <p:val>
                                            <p:fltVal val="0"/>
                                          </p:val>
                                        </p:tav>
                                      </p:tavLst>
                                    </p:anim>
                                    <p:animEffect transition="in" filter="fade">
                                      <p:cBhvr>
                                        <p:cTn id="15" dur="1000"/>
                                        <p:tgtEl>
                                          <p:spTgt spid="26628"/>
                                        </p:tgtEl>
                                      </p:cBhvr>
                                    </p:animEffect>
                                  </p:childTnLst>
                                </p:cTn>
                              </p:par>
                            </p:childTnLst>
                          </p:cTn>
                        </p:par>
                      </p:childTnLst>
                    </p:cTn>
                  </p:par>
                  <p:par>
                    <p:cTn id="16" fill="hold">
                      <p:stCondLst>
                        <p:cond delay="indefinite"/>
                      </p:stCondLst>
                      <p:childTnLst>
                        <p:par>
                          <p:cTn id="17" fill="hold">
                            <p:stCondLst>
                              <p:cond delay="0"/>
                            </p:stCondLst>
                            <p:childTnLst>
                              <p:par>
                                <p:cTn id="18" presetID="34" presetClass="entr" presetSubtype="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 from="(-#ppt_w/2)" to="(#ppt_x)" calcmode="lin" valueType="num">
                                      <p:cBhvr>
                                        <p:cTn id="20" dur="600" fill="hold">
                                          <p:stCondLst>
                                            <p:cond delay="0"/>
                                          </p:stCondLst>
                                        </p:cTn>
                                        <p:tgtEl>
                                          <p:spTgt spid="14"/>
                                        </p:tgtEl>
                                        <p:attrNameLst>
                                          <p:attrName>ppt_x</p:attrName>
                                        </p:attrNameLst>
                                      </p:cBhvr>
                                    </p:anim>
                                    <p:anim from="0" to="-1.0" calcmode="lin" valueType="num">
                                      <p:cBhvr>
                                        <p:cTn id="21" dur="200" decel="50000" autoRev="1" fill="hold">
                                          <p:stCondLst>
                                            <p:cond delay="600"/>
                                          </p:stCondLst>
                                        </p:cTn>
                                        <p:tgtEl>
                                          <p:spTgt spid="14"/>
                                        </p:tgtEl>
                                        <p:attrNameLst>
                                          <p:attrName>xshear</p:attrName>
                                        </p:attrNameLst>
                                      </p:cBhvr>
                                    </p:anim>
                                    <p:animScale>
                                      <p:cBhvr>
                                        <p:cTn id="22" dur="200" decel="100000" autoRev="1" fill="hold">
                                          <p:stCondLst>
                                            <p:cond delay="600"/>
                                          </p:stCondLst>
                                        </p:cTn>
                                        <p:tgtEl>
                                          <p:spTgt spid="14"/>
                                        </p:tgtEl>
                                      </p:cBhvr>
                                      <p:from x="100000" y="100000"/>
                                      <p:to x="80000" y="100000"/>
                                    </p:animScale>
                                    <p:anim by="(#ppt_h/3+#ppt_w*0.1)" calcmode="lin" valueType="num">
                                      <p:cBhvr additive="sum">
                                        <p:cTn id="23" dur="200" decel="100000" autoRev="1" fill="hold">
                                          <p:stCondLst>
                                            <p:cond delay="600"/>
                                          </p:stCondLst>
                                        </p:cTn>
                                        <p:tgtEl>
                                          <p:spTgt spid="14"/>
                                        </p:tgtEl>
                                        <p:attrNameLst>
                                          <p:attrName>ppt_x</p:attrName>
                                        </p:attrNameLst>
                                      </p:cBhvr>
                                    </p:anim>
                                  </p:childTnLst>
                                </p:cTn>
                              </p:par>
                            </p:childTnLst>
                          </p:cTn>
                        </p:par>
                      </p:childTnLst>
                    </p:cTn>
                  </p:par>
                  <p:par>
                    <p:cTn id="24" fill="hold">
                      <p:stCondLst>
                        <p:cond delay="indefinite"/>
                      </p:stCondLst>
                      <p:childTnLst>
                        <p:par>
                          <p:cTn id="25" fill="hold">
                            <p:stCondLst>
                              <p:cond delay="0"/>
                            </p:stCondLst>
                            <p:childTnLst>
                              <p:par>
                                <p:cTn id="26" presetID="34"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 from="(-#ppt_w/2)" to="(#ppt_x)" calcmode="lin" valueType="num">
                                      <p:cBhvr>
                                        <p:cTn id="28" dur="600" fill="hold">
                                          <p:stCondLst>
                                            <p:cond delay="0"/>
                                          </p:stCondLst>
                                        </p:cTn>
                                        <p:tgtEl>
                                          <p:spTgt spid="15"/>
                                        </p:tgtEl>
                                        <p:attrNameLst>
                                          <p:attrName>ppt_x</p:attrName>
                                        </p:attrNameLst>
                                      </p:cBhvr>
                                    </p:anim>
                                    <p:anim from="0" to="-1.0" calcmode="lin" valueType="num">
                                      <p:cBhvr>
                                        <p:cTn id="29" dur="200" decel="50000" autoRev="1" fill="hold">
                                          <p:stCondLst>
                                            <p:cond delay="600"/>
                                          </p:stCondLst>
                                        </p:cTn>
                                        <p:tgtEl>
                                          <p:spTgt spid="15"/>
                                        </p:tgtEl>
                                        <p:attrNameLst>
                                          <p:attrName>xshear</p:attrName>
                                        </p:attrNameLst>
                                      </p:cBhvr>
                                    </p:anim>
                                    <p:animScale>
                                      <p:cBhvr>
                                        <p:cTn id="30" dur="200" decel="100000" autoRev="1" fill="hold">
                                          <p:stCondLst>
                                            <p:cond delay="600"/>
                                          </p:stCondLst>
                                        </p:cTn>
                                        <p:tgtEl>
                                          <p:spTgt spid="15"/>
                                        </p:tgtEl>
                                      </p:cBhvr>
                                      <p:from x="100000" y="100000"/>
                                      <p:to x="80000" y="100000"/>
                                    </p:animScale>
                                    <p:anim by="(#ppt_h/3+#ppt_w*0.1)" calcmode="lin" valueType="num">
                                      <p:cBhvr additive="sum">
                                        <p:cTn id="31" dur="200" decel="100000" autoRev="1" fill="hold">
                                          <p:stCondLst>
                                            <p:cond delay="600"/>
                                          </p:stCondLst>
                                        </p:cTn>
                                        <p:tgtEl>
                                          <p:spTgt spid="15"/>
                                        </p:tgtEl>
                                        <p:attrNameLst>
                                          <p:attrName>ppt_x</p:attrName>
                                        </p:attrNameLst>
                                      </p:cBhvr>
                                    </p:anim>
                                  </p:childTnLst>
                                </p:cTn>
                              </p:par>
                            </p:childTnLst>
                          </p:cTn>
                        </p:par>
                      </p:childTnLst>
                    </p:cTn>
                  </p:par>
                  <p:par>
                    <p:cTn id="32" fill="hold">
                      <p:stCondLst>
                        <p:cond delay="indefinite"/>
                      </p:stCondLst>
                      <p:childTnLst>
                        <p:par>
                          <p:cTn id="33" fill="hold">
                            <p:stCondLst>
                              <p:cond delay="0"/>
                            </p:stCondLst>
                            <p:childTnLst>
                              <p:par>
                                <p:cTn id="34" presetID="8" presetClass="entr" presetSubtype="16"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diamond(in)">
                                      <p:cBhvr>
                                        <p:cTn id="36" dur="20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ppt_x"/>
                                          </p:val>
                                        </p:tav>
                                        <p:tav tm="100000">
                                          <p:val>
                                            <p:strVal val="#ppt_x"/>
                                          </p:val>
                                        </p:tav>
                                      </p:tavLst>
                                    </p:anim>
                                    <p:anim calcmode="lin" valueType="num">
                                      <p:cBhvr additive="base">
                                        <p:cTn id="4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0">
          <a:gsLst>
            <a:gs pos="0">
              <a:srgbClr val="9AB5E4"/>
            </a:gs>
            <a:gs pos="50000">
              <a:srgbClr val="C2D1ED"/>
            </a:gs>
            <a:gs pos="100000">
              <a:srgbClr val="E1E8F5"/>
            </a:gs>
          </a:gsLst>
          <a:lin ang="5400000"/>
        </a:gradFill>
        <a:effectLst/>
      </p:bgPr>
    </p:bg>
    <p:spTree>
      <p:nvGrpSpPr>
        <p:cNvPr id="1" name=""/>
        <p:cNvGrpSpPr/>
        <p:nvPr/>
      </p:nvGrpSpPr>
      <p:grpSpPr>
        <a:xfrm>
          <a:off x="0" y="0"/>
          <a:ext cx="0" cy="0"/>
          <a:chOff x="0" y="0"/>
          <a:chExt cx="0" cy="0"/>
        </a:xfrm>
      </p:grpSpPr>
      <p:sp>
        <p:nvSpPr>
          <p:cNvPr id="27650" name="CasellaDiTesto 4"/>
          <p:cNvSpPr txBox="1">
            <a:spLocks noChangeArrowheads="1"/>
          </p:cNvSpPr>
          <p:nvPr/>
        </p:nvSpPr>
        <p:spPr bwMode="auto">
          <a:xfrm>
            <a:off x="0" y="142875"/>
            <a:ext cx="9144000" cy="396875"/>
          </a:xfrm>
          <a:prstGeom prst="rect">
            <a:avLst/>
          </a:prstGeom>
          <a:noFill/>
          <a:ln w="9525">
            <a:noFill/>
            <a:miter lim="800000"/>
            <a:headEnd/>
            <a:tailEnd/>
          </a:ln>
        </p:spPr>
        <p:txBody>
          <a:bodyPr>
            <a:spAutoFit/>
          </a:bodyPr>
          <a:lstStyle/>
          <a:p>
            <a:pPr algn="ctr"/>
            <a:r>
              <a:rPr lang="it-IT" sz="2000">
                <a:solidFill>
                  <a:srgbClr val="FF0000"/>
                </a:solidFill>
                <a:effectLst>
                  <a:outerShdw blurRad="38100" dist="38100" dir="2700000" algn="tl">
                    <a:srgbClr val="000000"/>
                  </a:outerShdw>
                </a:effectLst>
                <a:latin typeface="Comic Sans MS" pitchFamily="66" charset="0"/>
              </a:rPr>
              <a:t>PRIMO SCENARIO : GESTIONE CENTRALIZZATA</a:t>
            </a:r>
          </a:p>
        </p:txBody>
      </p:sp>
      <p:sp>
        <p:nvSpPr>
          <p:cNvPr id="2" name="Rettangolo 7"/>
          <p:cNvSpPr/>
          <p:nvPr/>
        </p:nvSpPr>
        <p:spPr>
          <a:xfrm>
            <a:off x="684213" y="620713"/>
            <a:ext cx="7929562" cy="1439862"/>
          </a:xfrm>
          <a:prstGeom prst="rect">
            <a:avLst/>
          </a:prstGeom>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600">
                <a:solidFill>
                  <a:srgbClr val="FFFFFF"/>
                </a:solidFill>
                <a:effectLst>
                  <a:outerShdw blurRad="38100" dist="38100" dir="2700000" algn="tl">
                    <a:srgbClr val="000000"/>
                  </a:outerShdw>
                </a:effectLst>
                <a:latin typeface="Comic Sans MS" pitchFamily="66" charset="0"/>
                <a:cs typeface="Arial" charset="0"/>
              </a:rPr>
              <a:t>ABITAZIONE 1: POTENZA MEDIA DIURNA ASSORBITA = 350W</a:t>
            </a:r>
          </a:p>
          <a:p>
            <a:pPr algn="ctr">
              <a:defRPr/>
            </a:pPr>
            <a:r>
              <a:rPr lang="it-IT" sz="1600">
                <a:solidFill>
                  <a:srgbClr val="FFFFFF"/>
                </a:solidFill>
                <a:effectLst>
                  <a:outerShdw blurRad="38100" dist="38100" dir="2700000" algn="tl">
                    <a:srgbClr val="000000"/>
                  </a:outerShdw>
                </a:effectLst>
                <a:latin typeface="Comic Sans MS" pitchFamily="66" charset="0"/>
                <a:cs typeface="Arial" charset="0"/>
              </a:rPr>
              <a:t>ABITAZIONE 2: POTENZA MEDIA DIURNA ASSORBITA = 600W</a:t>
            </a:r>
          </a:p>
          <a:p>
            <a:pPr>
              <a:defRPr/>
            </a:pPr>
            <a:r>
              <a:rPr lang="it-IT" sz="1600">
                <a:solidFill>
                  <a:srgbClr val="FFFFFF"/>
                </a:solidFill>
                <a:effectLst>
                  <a:outerShdw blurRad="38100" dist="38100" dir="2700000" algn="tl">
                    <a:srgbClr val="000000"/>
                  </a:outerShdw>
                </a:effectLst>
                <a:latin typeface="Comic Sans MS" pitchFamily="66" charset="0"/>
                <a:cs typeface="Arial" charset="0"/>
              </a:rPr>
              <a:t>      </a:t>
            </a:r>
          </a:p>
        </p:txBody>
      </p:sp>
      <p:sp>
        <p:nvSpPr>
          <p:cNvPr id="6" name="Rettangolo 5"/>
          <p:cNvSpPr/>
          <p:nvPr/>
        </p:nvSpPr>
        <p:spPr>
          <a:xfrm>
            <a:off x="684213" y="3429000"/>
            <a:ext cx="7929562" cy="3001963"/>
          </a:xfrm>
          <a:prstGeom prst="rect">
            <a:avLst/>
          </a:prstGeom>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it-IT" sz="1600">
                <a:solidFill>
                  <a:srgbClr val="FFFFFF"/>
                </a:solidFill>
                <a:latin typeface="Comic Sans MS" pitchFamily="66" charset="0"/>
                <a:cs typeface="Arial" charset="0"/>
              </a:rPr>
              <a:t> </a:t>
            </a:r>
            <a:r>
              <a:rPr lang="it-IT" sz="1600">
                <a:solidFill>
                  <a:srgbClr val="FFFFFF"/>
                </a:solidFill>
                <a:effectLst>
                  <a:outerShdw blurRad="38100" dist="38100" dir="2700000" algn="tl">
                    <a:srgbClr val="000000"/>
                  </a:outerShdw>
                </a:effectLst>
                <a:latin typeface="Comic Sans MS" pitchFamily="66" charset="0"/>
                <a:cs typeface="Arial" charset="0"/>
              </a:rPr>
              <a:t>NELLA SLIDE SEGUENTE SI CONSIDERANO LE ORE NOTTURNE (DALLE 19:00 ALLE 07:00).</a:t>
            </a:r>
          </a:p>
          <a:p>
            <a:pPr algn="just">
              <a:defRPr/>
            </a:pPr>
            <a:r>
              <a:rPr lang="it-IT" sz="1600">
                <a:solidFill>
                  <a:srgbClr val="FFFFFF"/>
                </a:solidFill>
                <a:effectLst>
                  <a:outerShdw blurRad="38100" dist="38100" dir="2700000" algn="tl">
                    <a:srgbClr val="000000"/>
                  </a:outerShdw>
                </a:effectLst>
                <a:latin typeface="Comic Sans MS" pitchFamily="66" charset="0"/>
                <a:cs typeface="Arial" charset="0"/>
              </a:rPr>
              <a:t>IN QUESTO INTERVALLO DI TEMPO GLI IMPIANTI FOTOVOLTAICI, OVVIAMENTE, NON PRODUCONO ENERGIA ELETTRICA.</a:t>
            </a:r>
          </a:p>
          <a:p>
            <a:pPr algn="just">
              <a:defRPr/>
            </a:pPr>
            <a:r>
              <a:rPr lang="it-IT" sz="1600">
                <a:solidFill>
                  <a:srgbClr val="FFFFFF"/>
                </a:solidFill>
                <a:effectLst>
                  <a:outerShdw blurRad="38100" dist="38100" dir="2700000" algn="tl">
                    <a:srgbClr val="000000"/>
                  </a:outerShdw>
                </a:effectLst>
                <a:latin typeface="Comic Sans MS" pitchFamily="66" charset="0"/>
                <a:cs typeface="Arial" charset="0"/>
              </a:rPr>
              <a:t>QUINDI, TUTTA LA POTENZA CHE SERVE PER ALIMENTARE I CARICHI RICHIESTI DALLE SINGOLE ABITAZIONI VIENE PRELEVATA INTERAMENTE DALLA RETE. </a:t>
            </a:r>
          </a:p>
          <a:p>
            <a:pPr algn="just">
              <a:defRPr/>
            </a:pPr>
            <a:r>
              <a:rPr lang="it-IT" sz="1600">
                <a:solidFill>
                  <a:srgbClr val="FFFFFF"/>
                </a:solidFill>
                <a:effectLst>
                  <a:outerShdw blurRad="38100" dist="38100" dir="2700000" algn="tl">
                    <a:srgbClr val="000000"/>
                  </a:outerShdw>
                </a:effectLst>
                <a:latin typeface="Comic Sans MS" pitchFamily="66" charset="0"/>
                <a:cs typeface="Arial" charset="0"/>
              </a:rPr>
              <a:t>INFATTI, COME SI PUO’ NOTARE DAL RIQUADRO CENTRALE, L’ENERGIA CEDUTA IN RETE, NELLE ORE NOTTURNE, RISULTA NULLA.</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7650">
                                            <p:txEl>
                                              <p:pRg st="0" end="0"/>
                                            </p:txEl>
                                          </p:spTgt>
                                        </p:tgtEl>
                                        <p:attrNameLst>
                                          <p:attrName>style.visibility</p:attrName>
                                        </p:attrNameLst>
                                      </p:cBhvr>
                                      <p:to>
                                        <p:strVal val="visible"/>
                                      </p:to>
                                    </p:set>
                                    <p:anim calcmode="lin" valueType="num">
                                      <p:cBhvr additive="base">
                                        <p:cTn id="7" dur="500" fill="hold"/>
                                        <p:tgtEl>
                                          <p:spTgt spid="2765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650">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1" presetClass="entr" presetSubtype="4" fill="hold" grpId="1"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4)">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2" descr="C:\Users\pc\Desktop\file per la tesi\SIMULAZIONE fine\3CARICO NOTTURNO CON CARICO DIURNO_2 600W.jpg"/>
          <p:cNvPicPr>
            <a:picLocks noChangeAspect="1" noChangeArrowheads="1"/>
          </p:cNvPicPr>
          <p:nvPr/>
        </p:nvPicPr>
        <p:blipFill>
          <a:blip r:embed="rId2"/>
          <a:srcRect/>
          <a:stretch>
            <a:fillRect/>
          </a:stretch>
        </p:blipFill>
        <p:spPr bwMode="auto">
          <a:xfrm>
            <a:off x="-15875" y="620713"/>
            <a:ext cx="9159875" cy="6237287"/>
          </a:xfrm>
          <a:prstGeom prst="rect">
            <a:avLst/>
          </a:prstGeom>
          <a:noFill/>
          <a:ln w="9525">
            <a:noFill/>
            <a:miter lim="800000"/>
            <a:headEnd/>
            <a:tailEnd/>
          </a:ln>
        </p:spPr>
      </p:pic>
      <p:sp>
        <p:nvSpPr>
          <p:cNvPr id="40963" name="CasellaDiTesto 6"/>
          <p:cNvSpPr txBox="1">
            <a:spLocks noChangeArrowheads="1"/>
          </p:cNvSpPr>
          <p:nvPr/>
        </p:nvSpPr>
        <p:spPr bwMode="auto">
          <a:xfrm>
            <a:off x="468313" y="188913"/>
            <a:ext cx="8280400" cy="396875"/>
          </a:xfrm>
          <a:prstGeom prst="rect">
            <a:avLst/>
          </a:prstGeom>
          <a:noFill/>
          <a:ln w="9525">
            <a:noFill/>
            <a:miter lim="800000"/>
            <a:headEnd/>
            <a:tailEnd/>
          </a:ln>
        </p:spPr>
        <p:txBody>
          <a:bodyPr>
            <a:spAutoFit/>
          </a:bodyPr>
          <a:lstStyle/>
          <a:p>
            <a:pPr algn="ctr"/>
            <a:r>
              <a:rPr lang="it-IT" sz="2000">
                <a:solidFill>
                  <a:srgbClr val="FF0000"/>
                </a:solidFill>
                <a:effectLst>
                  <a:outerShdw blurRad="38100" dist="38100" dir="2700000" algn="tl">
                    <a:srgbClr val="C0C0C0"/>
                  </a:outerShdw>
                </a:effectLst>
                <a:latin typeface="Comic Sans MS" pitchFamily="66" charset="0"/>
              </a:rPr>
              <a:t>PRIMO SCENARIO : GESTIONE CENTRALIZZATA</a:t>
            </a:r>
          </a:p>
        </p:txBody>
      </p:sp>
      <p:sp>
        <p:nvSpPr>
          <p:cNvPr id="9" name="Freccia a destra 8"/>
          <p:cNvSpPr/>
          <p:nvPr/>
        </p:nvSpPr>
        <p:spPr>
          <a:xfrm>
            <a:off x="5940425" y="5876925"/>
            <a:ext cx="2000250" cy="142875"/>
          </a:xfrm>
          <a:prstGeom prst="rightArrow">
            <a:avLst/>
          </a:prstGeom>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0" name="Freccia a destra 9"/>
          <p:cNvSpPr>
            <a:spLocks noChangeArrowheads="1"/>
          </p:cNvSpPr>
          <p:nvPr/>
        </p:nvSpPr>
        <p:spPr bwMode="auto">
          <a:xfrm rot="-8997256">
            <a:off x="2484438" y="6165850"/>
            <a:ext cx="808037" cy="109538"/>
          </a:xfrm>
          <a:prstGeom prst="rightArrow">
            <a:avLst>
              <a:gd name="adj1" fmla="val 50000"/>
              <a:gd name="adj2" fmla="val 49998"/>
            </a:avLst>
          </a:prstGeom>
          <a:solidFill>
            <a:schemeClr val="accent1"/>
          </a:solidFill>
          <a:ln w="25400" algn="ctr">
            <a:solidFill>
              <a:srgbClr val="F79646"/>
            </a:solidFill>
            <a:miter lim="800000"/>
            <a:headEnd/>
            <a:tailEnd/>
          </a:ln>
        </p:spPr>
        <p:txBody>
          <a:bodyPr rot="10800000" anchor="ctr"/>
          <a:lstStyle/>
          <a:p>
            <a:pPr algn="ctr" fontAlgn="auto">
              <a:spcBef>
                <a:spcPts val="0"/>
              </a:spcBef>
              <a:spcAft>
                <a:spcPts val="0"/>
              </a:spcAft>
              <a:defRPr/>
            </a:pPr>
            <a:endParaRPr lang="it-IT">
              <a:solidFill>
                <a:schemeClr val="lt1"/>
              </a:solidFill>
              <a:latin typeface="+mn-lt"/>
              <a:cs typeface="+mn-cs"/>
            </a:endParaRPr>
          </a:p>
        </p:txBody>
      </p:sp>
      <p:sp>
        <p:nvSpPr>
          <p:cNvPr id="12" name="Freccia in giù 11"/>
          <p:cNvSpPr/>
          <p:nvPr/>
        </p:nvSpPr>
        <p:spPr>
          <a:xfrm>
            <a:off x="5292725" y="2133600"/>
            <a:ext cx="142875" cy="1943100"/>
          </a:xfrm>
          <a:prstGeom prst="downArrow">
            <a:avLst/>
          </a:prstGeom>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dirty="0"/>
          </a:p>
        </p:txBody>
      </p:sp>
      <p:sp>
        <p:nvSpPr>
          <p:cNvPr id="2" name="Freccia in giù 11"/>
          <p:cNvSpPr/>
          <p:nvPr/>
        </p:nvSpPr>
        <p:spPr>
          <a:xfrm>
            <a:off x="5724525" y="2133600"/>
            <a:ext cx="141288" cy="3024188"/>
          </a:xfrm>
          <a:prstGeom prst="downArrow">
            <a:avLst/>
          </a:prstGeom>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dirty="0"/>
          </a:p>
        </p:txBody>
      </p:sp>
      <p:sp>
        <p:nvSpPr>
          <p:cNvPr id="11" name="Rettangolo arrotondato 10"/>
          <p:cNvSpPr/>
          <p:nvPr/>
        </p:nvSpPr>
        <p:spPr>
          <a:xfrm>
            <a:off x="3132138" y="765175"/>
            <a:ext cx="2857500" cy="1428750"/>
          </a:xfrm>
          <a:prstGeom prst="roundRect">
            <a:avLst/>
          </a:prstGeom>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600">
                <a:solidFill>
                  <a:srgbClr val="FFFFFF"/>
                </a:solidFill>
                <a:effectLst>
                  <a:outerShdw blurRad="38100" dist="38100" dir="2700000" algn="tl">
                    <a:srgbClr val="000000"/>
                  </a:outerShdw>
                </a:effectLst>
                <a:cs typeface="Arial" charset="0"/>
              </a:rPr>
              <a:t> IN ROSSO L’ENERGIA TOTALE ASSORBITA DALLA DUE ABITAZIONI NELLE ORE NOTTURNE, IN VERDE L’ENERGIA (NULLA) EROGATA ALLA RETE.</a:t>
            </a:r>
          </a:p>
        </p:txBody>
      </p:sp>
      <p:sp>
        <p:nvSpPr>
          <p:cNvPr id="8" name="Rettangolo arrotondato 7"/>
          <p:cNvSpPr/>
          <p:nvPr/>
        </p:nvSpPr>
        <p:spPr>
          <a:xfrm>
            <a:off x="3214688" y="5643563"/>
            <a:ext cx="2643187" cy="1000125"/>
          </a:xfrm>
          <a:prstGeom prst="roundRect">
            <a:avLst/>
          </a:prstGeom>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a:solidFill>
                  <a:srgbClr val="FFFFFF"/>
                </a:solidFill>
                <a:effectLst>
                  <a:outerShdw blurRad="38100" dist="38100" dir="2700000" algn="tl">
                    <a:srgbClr val="000000"/>
                  </a:outerShdw>
                </a:effectLst>
                <a:cs typeface="Arial" charset="0"/>
              </a:rPr>
              <a:t>POTENZA FORNITA DAGLI IMPIANTI FOTOVOLTAICI NULLA.</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anim calcmode="lin" valueType="num">
                                      <p:cBhvr additive="base">
                                        <p:cTn id="7" dur="500" fill="hold"/>
                                        <p:tgtEl>
                                          <p:spTgt spid="4096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096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5" presetClass="entr" presetSubtype="0" fill="hold" nodeType="afterEffect">
                                  <p:stCondLst>
                                    <p:cond delay="0"/>
                                  </p:stCondLst>
                                  <p:childTnLst>
                                    <p:set>
                                      <p:cBhvr>
                                        <p:cTn id="11" dur="1" fill="hold">
                                          <p:stCondLst>
                                            <p:cond delay="0"/>
                                          </p:stCondLst>
                                        </p:cTn>
                                        <p:tgtEl>
                                          <p:spTgt spid="28673"/>
                                        </p:tgtEl>
                                        <p:attrNameLst>
                                          <p:attrName>style.visibility</p:attrName>
                                        </p:attrNameLst>
                                      </p:cBhvr>
                                      <p:to>
                                        <p:strVal val="visible"/>
                                      </p:to>
                                    </p:set>
                                    <p:anim calcmode="lin" valueType="num">
                                      <p:cBhvr>
                                        <p:cTn id="12" dur="500" decel="50000" fill="hold">
                                          <p:stCondLst>
                                            <p:cond delay="0"/>
                                          </p:stCondLst>
                                        </p:cTn>
                                        <p:tgtEl>
                                          <p:spTgt spid="28673"/>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28673"/>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28673"/>
                                        </p:tgtEl>
                                        <p:attrNameLst>
                                          <p:attrName>ppt_w</p:attrName>
                                        </p:attrNameLst>
                                      </p:cBhvr>
                                      <p:tavLst>
                                        <p:tav tm="0">
                                          <p:val>
                                            <p:strVal val="#ppt_w*.05"/>
                                          </p:val>
                                        </p:tav>
                                        <p:tav tm="100000">
                                          <p:val>
                                            <p:strVal val="#ppt_w"/>
                                          </p:val>
                                        </p:tav>
                                      </p:tavLst>
                                    </p:anim>
                                    <p:anim calcmode="lin" valueType="num">
                                      <p:cBhvr>
                                        <p:cTn id="15" dur="1000" fill="hold"/>
                                        <p:tgtEl>
                                          <p:spTgt spid="28673"/>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28673"/>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28673"/>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28673"/>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28673"/>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4"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heel(4)">
                                      <p:cBhvr>
                                        <p:cTn id="24" dur="2000"/>
                                        <p:tgtEl>
                                          <p:spTgt spid="11"/>
                                        </p:tgtEl>
                                      </p:cBhvr>
                                    </p:animEffect>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additive="base">
                                        <p:cTn id="28" dur="500" fill="hold"/>
                                        <p:tgtEl>
                                          <p:spTgt spid="2"/>
                                        </p:tgtEl>
                                        <p:attrNameLst>
                                          <p:attrName>ppt_x</p:attrName>
                                        </p:attrNameLst>
                                      </p:cBhvr>
                                      <p:tavLst>
                                        <p:tav tm="0">
                                          <p:val>
                                            <p:strVal val="#ppt_x"/>
                                          </p:val>
                                        </p:tav>
                                        <p:tav tm="100000">
                                          <p:val>
                                            <p:strVal val="#ppt_x"/>
                                          </p:val>
                                        </p:tav>
                                      </p:tavLst>
                                    </p:anim>
                                    <p:anim calcmode="lin" valueType="num">
                                      <p:cBhvr additive="base">
                                        <p:cTn id="29" dur="500" fill="hold"/>
                                        <p:tgtEl>
                                          <p:spTgt spid="2"/>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 presetClass="entr" presetSubtype="4"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fill="hold"/>
                                        <p:tgtEl>
                                          <p:spTgt spid="12"/>
                                        </p:tgtEl>
                                        <p:attrNameLst>
                                          <p:attrName>ppt_x</p:attrName>
                                        </p:attrNameLst>
                                      </p:cBhvr>
                                      <p:tavLst>
                                        <p:tav tm="0">
                                          <p:val>
                                            <p:strVal val="#ppt_x"/>
                                          </p:val>
                                        </p:tav>
                                        <p:tav tm="100000">
                                          <p:val>
                                            <p:strVal val="#ppt_x"/>
                                          </p:val>
                                        </p:tav>
                                      </p:tavLst>
                                    </p:anim>
                                    <p:anim calcmode="lin" valueType="num">
                                      <p:cBhvr additive="base">
                                        <p:cTn id="3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4"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 from="(-#ppt_w/2)" to="(#ppt_x)" calcmode="lin" valueType="num">
                                      <p:cBhvr>
                                        <p:cTn id="39" dur="600" fill="hold">
                                          <p:stCondLst>
                                            <p:cond delay="0"/>
                                          </p:stCondLst>
                                        </p:cTn>
                                        <p:tgtEl>
                                          <p:spTgt spid="8"/>
                                        </p:tgtEl>
                                        <p:attrNameLst>
                                          <p:attrName>ppt_x</p:attrName>
                                        </p:attrNameLst>
                                      </p:cBhvr>
                                    </p:anim>
                                    <p:anim from="0" to="-1.0" calcmode="lin" valueType="num">
                                      <p:cBhvr>
                                        <p:cTn id="40" dur="200" decel="50000" autoRev="1" fill="hold">
                                          <p:stCondLst>
                                            <p:cond delay="600"/>
                                          </p:stCondLst>
                                        </p:cTn>
                                        <p:tgtEl>
                                          <p:spTgt spid="8"/>
                                        </p:tgtEl>
                                        <p:attrNameLst>
                                          <p:attrName>xshear</p:attrName>
                                        </p:attrNameLst>
                                      </p:cBhvr>
                                    </p:anim>
                                    <p:animScale>
                                      <p:cBhvr>
                                        <p:cTn id="41" dur="200" decel="100000" autoRev="1" fill="hold">
                                          <p:stCondLst>
                                            <p:cond delay="600"/>
                                          </p:stCondLst>
                                        </p:cTn>
                                        <p:tgtEl>
                                          <p:spTgt spid="8"/>
                                        </p:tgtEl>
                                      </p:cBhvr>
                                      <p:from x="100000" y="100000"/>
                                      <p:to x="80000" y="100000"/>
                                    </p:animScale>
                                    <p:anim by="(#ppt_h/3+#ppt_w*0.1)" calcmode="lin" valueType="num">
                                      <p:cBhvr additive="sum">
                                        <p:cTn id="42" dur="200" decel="100000" autoRev="1" fill="hold">
                                          <p:stCondLst>
                                            <p:cond delay="600"/>
                                          </p:stCondLst>
                                        </p:cTn>
                                        <p:tgtEl>
                                          <p:spTgt spid="8"/>
                                        </p:tgtEl>
                                        <p:attrNameLst>
                                          <p:attrName>ppt_x</p:attrName>
                                        </p:attrNameLst>
                                      </p:cBhvr>
                                    </p:anim>
                                  </p:childTnLst>
                                </p:cTn>
                              </p:par>
                            </p:childTnLst>
                          </p:cTn>
                        </p:par>
                        <p:par>
                          <p:cTn id="43" fill="hold">
                            <p:stCondLst>
                              <p:cond delay="1000"/>
                            </p:stCondLst>
                            <p:childTnLst>
                              <p:par>
                                <p:cTn id="44" presetID="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par>
                          <p:cTn id="48" fill="hold">
                            <p:stCondLst>
                              <p:cond delay="1500"/>
                            </p:stCondLst>
                            <p:childTnLst>
                              <p:par>
                                <p:cTn id="49" presetID="2" presetClass="entr" presetSubtype="4"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additive="base">
                                        <p:cTn id="51" dur="500" fill="hold"/>
                                        <p:tgtEl>
                                          <p:spTgt spid="9"/>
                                        </p:tgtEl>
                                        <p:attrNameLst>
                                          <p:attrName>ppt_x</p:attrName>
                                        </p:attrNameLst>
                                      </p:cBhvr>
                                      <p:tavLst>
                                        <p:tav tm="0">
                                          <p:val>
                                            <p:strVal val="#ppt_x"/>
                                          </p:val>
                                        </p:tav>
                                        <p:tav tm="100000">
                                          <p:val>
                                            <p:strVal val="#ppt_x"/>
                                          </p:val>
                                        </p:tav>
                                      </p:tavLst>
                                    </p:anim>
                                    <p:anim calcmode="lin" valueType="num">
                                      <p:cBhvr additive="base">
                                        <p:cTn id="5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animBg="1"/>
      <p:bldP spid="2" grpId="0" animBg="1"/>
      <p:bldP spid="11"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7650" name="CasellaDiTesto 5"/>
          <p:cNvSpPr txBox="1">
            <a:spLocks noChangeArrowheads="1"/>
          </p:cNvSpPr>
          <p:nvPr/>
        </p:nvSpPr>
        <p:spPr bwMode="auto">
          <a:xfrm>
            <a:off x="0" y="142875"/>
            <a:ext cx="9144000" cy="396875"/>
          </a:xfrm>
          <a:prstGeom prst="rect">
            <a:avLst/>
          </a:prstGeom>
          <a:noFill/>
          <a:ln w="9525">
            <a:noFill/>
            <a:miter lim="800000"/>
            <a:headEnd/>
            <a:tailEnd/>
          </a:ln>
        </p:spPr>
        <p:txBody>
          <a:bodyPr>
            <a:spAutoFit/>
          </a:bodyPr>
          <a:lstStyle/>
          <a:p>
            <a:pPr algn="ctr"/>
            <a:r>
              <a:rPr lang="it-IT" sz="2000">
                <a:solidFill>
                  <a:srgbClr val="FF0000"/>
                </a:solidFill>
                <a:effectLst>
                  <a:outerShdw blurRad="38100" dist="38100" dir="2700000" algn="tl">
                    <a:srgbClr val="000000"/>
                  </a:outerShdw>
                </a:effectLst>
                <a:latin typeface="Comic Sans MS" pitchFamily="66" charset="0"/>
              </a:rPr>
              <a:t>DESCRIZIONE SECONDO SCENARIO: GESTIONE DECENTRALIZZATA</a:t>
            </a:r>
          </a:p>
        </p:txBody>
      </p:sp>
      <p:sp>
        <p:nvSpPr>
          <p:cNvPr id="4" name="Rettangolo 3"/>
          <p:cNvSpPr/>
          <p:nvPr/>
        </p:nvSpPr>
        <p:spPr>
          <a:xfrm>
            <a:off x="684213" y="3357563"/>
            <a:ext cx="7929562" cy="3240087"/>
          </a:xfrm>
          <a:prstGeom prst="rect">
            <a:avLst/>
          </a:prstGeom>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it-IT" sz="1600">
                <a:solidFill>
                  <a:srgbClr val="FFFFFF"/>
                </a:solidFill>
                <a:effectLst>
                  <a:outerShdw blurRad="38100" dist="38100" dir="2700000" algn="tl">
                    <a:srgbClr val="000000"/>
                  </a:outerShdw>
                </a:effectLst>
                <a:latin typeface="Comic Sans MS" pitchFamily="66" charset="0"/>
                <a:cs typeface="Arial" charset="0"/>
              </a:rPr>
              <a:t>NELLA TERZA FASE ABBIAMO VARIATO IL CARICO ASSORBITO, DURANTE LE ORE DIURNE, DELLA SECONDA ABITAZIONE PORTANDOLO A 800W.</a:t>
            </a:r>
          </a:p>
          <a:p>
            <a:pPr algn="just">
              <a:defRPr/>
            </a:pPr>
            <a:r>
              <a:rPr lang="it-IT" sz="1600">
                <a:solidFill>
                  <a:srgbClr val="FFFFFF"/>
                </a:solidFill>
                <a:effectLst>
                  <a:outerShdw blurRad="38100" dist="38100" dir="2700000" algn="tl">
                    <a:srgbClr val="000000"/>
                  </a:outerShdw>
                </a:effectLst>
                <a:latin typeface="Comic Sans MS" pitchFamily="66" charset="0"/>
                <a:cs typeface="Arial" charset="0"/>
              </a:rPr>
              <a:t>IN QUESTO CASO, LA POTENZA FORNITA DALL’ IMPIANTO FOTOVOLTAICO DELLA SECONDA ABITAZIONE NON RIESCE A COPRIRE IL FABBISOGNO D’ENERGIA DI QUEST’ULTIMA, QUINDI LA POTENZA NECESSARIA PER ALIMENTARE I CARICHI DELL’ABITAZIONE 2 DOVREBBE ESSERE PRELEVATA DALLA RETE. </a:t>
            </a:r>
          </a:p>
          <a:p>
            <a:pPr algn="just">
              <a:defRPr/>
            </a:pPr>
            <a:r>
              <a:rPr lang="it-IT" sz="1600">
                <a:solidFill>
                  <a:srgbClr val="FFFFFF"/>
                </a:solidFill>
                <a:effectLst>
                  <a:outerShdw blurRad="38100" dist="38100" dir="2700000" algn="tl">
                    <a:srgbClr val="000000"/>
                  </a:outerShdw>
                </a:effectLst>
                <a:latin typeface="Comic Sans MS" pitchFamily="66" charset="0"/>
                <a:cs typeface="Arial" charset="0"/>
              </a:rPr>
              <a:t>INVECE, GRAZIE AL “BACH TO BACK”, LA POTENZA CHE NECESSITA ALLA SECONDA ABITAZIONE SARA’ FORNITA DALL’IMPIANTO PRODUTTORE 1.</a:t>
            </a:r>
          </a:p>
          <a:p>
            <a:pPr algn="just">
              <a:defRPr/>
            </a:pPr>
            <a:r>
              <a:rPr lang="it-IT" sz="1600">
                <a:solidFill>
                  <a:srgbClr val="FFFFFF"/>
                </a:solidFill>
                <a:effectLst>
                  <a:outerShdw blurRad="38100" dist="38100" dir="2700000" algn="tl">
                    <a:srgbClr val="000000"/>
                  </a:outerShdw>
                </a:effectLst>
                <a:latin typeface="Comic Sans MS" pitchFamily="66" charset="0"/>
                <a:cs typeface="Arial" charset="0"/>
              </a:rPr>
              <a:t>LA SOMMA DELL’ENERGIA PRODOTTA MENO LA SOMMA DELL’ENERGIA DEI CARICHI ABITATIVI SARA’ L’ENERGIA CEDUTA ALLA RETE DISTRIBUTRICE.</a:t>
            </a:r>
            <a:endParaRPr lang="it-IT" sz="1600">
              <a:solidFill>
                <a:srgbClr val="FFFFFF"/>
              </a:solidFill>
              <a:latin typeface="Comic Sans MS" pitchFamily="66" charset="0"/>
              <a:cs typeface="Arial" charset="0"/>
            </a:endParaRPr>
          </a:p>
        </p:txBody>
      </p:sp>
      <p:sp>
        <p:nvSpPr>
          <p:cNvPr id="2" name="Rettangolo 7"/>
          <p:cNvSpPr/>
          <p:nvPr/>
        </p:nvSpPr>
        <p:spPr>
          <a:xfrm>
            <a:off x="684213" y="620713"/>
            <a:ext cx="7929562" cy="2376487"/>
          </a:xfrm>
          <a:prstGeom prst="rect">
            <a:avLst/>
          </a:prstGeom>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600">
                <a:solidFill>
                  <a:srgbClr val="FFFFFF"/>
                </a:solidFill>
                <a:effectLst>
                  <a:outerShdw blurRad="38100" dist="38100" dir="2700000" algn="tl">
                    <a:srgbClr val="000000"/>
                  </a:outerShdw>
                </a:effectLst>
                <a:latin typeface="Comic Sans MS" pitchFamily="66" charset="0"/>
                <a:cs typeface="Arial" charset="0"/>
              </a:rPr>
              <a:t>ABITAZIONE 1: POTENZA MEDIA DIURNA ASSORBITA = 350W</a:t>
            </a:r>
          </a:p>
          <a:p>
            <a:pPr algn="ctr">
              <a:defRPr/>
            </a:pPr>
            <a:r>
              <a:rPr lang="it-IT" sz="1600">
                <a:solidFill>
                  <a:srgbClr val="FFFFFF"/>
                </a:solidFill>
                <a:effectLst>
                  <a:outerShdw blurRad="38100" dist="38100" dir="2700000" algn="tl">
                    <a:srgbClr val="000000"/>
                  </a:outerShdw>
                </a:effectLst>
                <a:latin typeface="Comic Sans MS" pitchFamily="66" charset="0"/>
                <a:cs typeface="Arial" charset="0"/>
              </a:rPr>
              <a:t>ABITAZIONE 2: POTENZA MEDIA DIURNA ASSORBITA = 800W</a:t>
            </a:r>
          </a:p>
          <a:p>
            <a:pPr>
              <a:defRPr/>
            </a:pPr>
            <a:r>
              <a:rPr lang="it-IT" sz="1600">
                <a:solidFill>
                  <a:srgbClr val="FFFFFF"/>
                </a:solidFill>
                <a:effectLst>
                  <a:outerShdw blurRad="38100" dist="38100" dir="2700000" algn="tl">
                    <a:srgbClr val="000000"/>
                  </a:outerShdw>
                </a:effectLst>
                <a:latin typeface="Comic Sans MS" pitchFamily="66" charset="0"/>
                <a:cs typeface="Arial" charset="0"/>
              </a:rPr>
              <a:t>      </a:t>
            </a:r>
          </a:p>
          <a:p>
            <a:pPr>
              <a:defRPr/>
            </a:pPr>
            <a:r>
              <a:rPr lang="it-IT" sz="1600">
                <a:solidFill>
                  <a:srgbClr val="FFFFFF"/>
                </a:solidFill>
                <a:effectLst>
                  <a:outerShdw blurRad="38100" dist="38100" dir="2700000" algn="tl">
                    <a:srgbClr val="000000"/>
                  </a:outerShdw>
                </a:effectLst>
                <a:latin typeface="Comic Sans MS" pitchFamily="66" charset="0"/>
                <a:cs typeface="Arial" charset="0"/>
              </a:rPr>
              <a:t>      In un intervallo di tempo della giornata ∆T1: </a:t>
            </a:r>
          </a:p>
          <a:p>
            <a:pPr algn="ctr">
              <a:defRPr/>
            </a:pPr>
            <a:r>
              <a:rPr lang="it-IT" sz="1600">
                <a:solidFill>
                  <a:srgbClr val="FFFFFF"/>
                </a:solidFill>
                <a:effectLst>
                  <a:outerShdw blurRad="38100" dist="38100" dir="2700000" algn="tl">
                    <a:srgbClr val="000000"/>
                  </a:outerShdw>
                </a:effectLst>
                <a:latin typeface="Comic Sans MS" pitchFamily="66" charset="0"/>
                <a:cs typeface="Arial" charset="0"/>
              </a:rPr>
              <a:t>POTENZA PRODOTTA DALL’IMPIANTO 1  &gt; DEL CARICO ABITATIVO 1</a:t>
            </a:r>
          </a:p>
          <a:p>
            <a:pPr>
              <a:defRPr/>
            </a:pPr>
            <a:r>
              <a:rPr lang="it-IT">
                <a:solidFill>
                  <a:srgbClr val="FFFFFF"/>
                </a:solidFill>
                <a:effectLst>
                  <a:outerShdw blurRad="38100" dist="38100" dir="2700000" algn="tl">
                    <a:srgbClr val="000000"/>
                  </a:outerShdw>
                </a:effectLst>
                <a:latin typeface="Comic Sans MS" pitchFamily="66" charset="0"/>
                <a:cs typeface="Arial" charset="0"/>
              </a:rPr>
              <a:t>     </a:t>
            </a:r>
          </a:p>
          <a:p>
            <a:pPr>
              <a:defRPr/>
            </a:pPr>
            <a:r>
              <a:rPr lang="it-IT">
                <a:solidFill>
                  <a:srgbClr val="FFFFFF"/>
                </a:solidFill>
                <a:effectLst>
                  <a:outerShdw blurRad="38100" dist="38100" dir="2700000" algn="tl">
                    <a:srgbClr val="000000"/>
                  </a:outerShdw>
                </a:effectLst>
                <a:latin typeface="Comic Sans MS" pitchFamily="66" charset="0"/>
                <a:cs typeface="Arial" charset="0"/>
              </a:rPr>
              <a:t>     Per tutte le 24 h</a:t>
            </a:r>
            <a:r>
              <a:rPr lang="it-IT" sz="1600">
                <a:solidFill>
                  <a:srgbClr val="FFFFFF"/>
                </a:solidFill>
                <a:effectLst>
                  <a:outerShdw blurRad="38100" dist="38100" dir="2700000" algn="tl">
                    <a:srgbClr val="000000"/>
                  </a:outerShdw>
                </a:effectLst>
                <a:latin typeface="Arial" charset="0"/>
                <a:cs typeface="Arial" charset="0"/>
              </a:rPr>
              <a:t>: </a:t>
            </a:r>
            <a:endParaRPr lang="it-IT" sz="1600">
              <a:solidFill>
                <a:srgbClr val="FFFFFF"/>
              </a:solidFill>
              <a:effectLst>
                <a:outerShdw blurRad="38100" dist="38100" dir="2700000" algn="tl">
                  <a:srgbClr val="000000"/>
                </a:outerShdw>
              </a:effectLst>
              <a:latin typeface="Comic Sans MS" pitchFamily="66" charset="0"/>
              <a:cs typeface="Arial" charset="0"/>
            </a:endParaRPr>
          </a:p>
          <a:p>
            <a:pPr algn="ctr">
              <a:defRPr/>
            </a:pPr>
            <a:r>
              <a:rPr lang="it-IT" sz="1600">
                <a:solidFill>
                  <a:srgbClr val="FFFFFF"/>
                </a:solidFill>
                <a:effectLst>
                  <a:outerShdw blurRad="38100" dist="38100" dir="2700000" algn="tl">
                    <a:srgbClr val="000000"/>
                  </a:outerShdw>
                </a:effectLst>
                <a:latin typeface="Comic Sans MS" pitchFamily="66" charset="0"/>
                <a:cs typeface="Arial" charset="0"/>
              </a:rPr>
              <a:t>POTENZA PRODOTTA DALL’IMPIANTO 2 &lt; DEL CARICO ABITATIVO 2</a:t>
            </a:r>
          </a:p>
          <a:p>
            <a:pPr algn="ctr">
              <a:defRPr/>
            </a:pPr>
            <a:endParaRPr lang="it-IT" sz="1600">
              <a:solidFill>
                <a:srgbClr val="FFFFFF"/>
              </a:solidFill>
              <a:effectLst>
                <a:outerShdw blurRad="38100" dist="38100" dir="2700000" algn="tl">
                  <a:srgbClr val="000000"/>
                </a:outerShdw>
              </a:effectLst>
              <a:latin typeface="Comic Sans MS" pitchFamily="66" charset="0"/>
              <a:cs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7650"/>
                                        </p:tgtEl>
                                        <p:attrNameLst>
                                          <p:attrName>style.visibility</p:attrName>
                                        </p:attrNameLst>
                                      </p:cBhvr>
                                      <p:to>
                                        <p:strVal val="visible"/>
                                      </p:to>
                                    </p:set>
                                    <p:anim calcmode="lin" valueType="num">
                                      <p:cBhvr additive="base">
                                        <p:cTn id="7" dur="500" fill="hold"/>
                                        <p:tgtEl>
                                          <p:spTgt spid="27650"/>
                                        </p:tgtEl>
                                        <p:attrNameLst>
                                          <p:attrName>ppt_x</p:attrName>
                                        </p:attrNameLst>
                                      </p:cBhvr>
                                      <p:tavLst>
                                        <p:tav tm="0">
                                          <p:val>
                                            <p:strVal val="#ppt_x"/>
                                          </p:val>
                                        </p:tav>
                                        <p:tav tm="100000">
                                          <p:val>
                                            <p:strVal val="#ppt_x"/>
                                          </p:val>
                                        </p:tav>
                                      </p:tavLst>
                                    </p:anim>
                                    <p:anim calcmode="lin" valueType="num">
                                      <p:cBhvr additive="base">
                                        <p:cTn id="8" dur="500" fill="hold"/>
                                        <p:tgtEl>
                                          <p:spTgt spid="2765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6" presetClass="entr" presetSubtype="16"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4"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from="(-#ppt_w/2)" to="(#ppt_x)" calcmode="lin" valueType="num">
                                      <p:cBhvr>
                                        <p:cTn id="17" dur="600" fill="hold">
                                          <p:stCondLst>
                                            <p:cond delay="0"/>
                                          </p:stCondLst>
                                        </p:cTn>
                                        <p:tgtEl>
                                          <p:spTgt spid="4"/>
                                        </p:tgtEl>
                                        <p:attrNameLst>
                                          <p:attrName>ppt_x</p:attrName>
                                        </p:attrNameLst>
                                      </p:cBhvr>
                                    </p:anim>
                                    <p:anim from="0" to="-1.0" calcmode="lin" valueType="num">
                                      <p:cBhvr>
                                        <p:cTn id="18" dur="200" decel="50000" autoRev="1" fill="hold">
                                          <p:stCondLst>
                                            <p:cond delay="600"/>
                                          </p:stCondLst>
                                        </p:cTn>
                                        <p:tgtEl>
                                          <p:spTgt spid="4"/>
                                        </p:tgtEl>
                                        <p:attrNameLst>
                                          <p:attrName>xshear</p:attrName>
                                        </p:attrNameLst>
                                      </p:cBhvr>
                                    </p:anim>
                                    <p:animScale>
                                      <p:cBhvr>
                                        <p:cTn id="19" dur="200" decel="100000" autoRev="1" fill="hold">
                                          <p:stCondLst>
                                            <p:cond delay="600"/>
                                          </p:stCondLst>
                                        </p:cTn>
                                        <p:tgtEl>
                                          <p:spTgt spid="4"/>
                                        </p:tgtEl>
                                      </p:cBhvr>
                                      <p:from x="100000" y="100000"/>
                                      <p:to x="80000" y="100000"/>
                                    </p:animScale>
                                    <p:anim by="(#ppt_h/3+#ppt_w*0.1)" calcmode="lin" valueType="num">
                                      <p:cBhvr additive="sum">
                                        <p:cTn id="20" dur="200" decel="100000" autoRev="1" fill="hold">
                                          <p:stCondLst>
                                            <p:cond delay="600"/>
                                          </p:stCondLst>
                                        </p:cTn>
                                        <p:tgtEl>
                                          <p:spTgt spid="4"/>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p:bldP spid="4"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2" descr="C:\Users\pc\Desktop\file per la tesi\SIMULAZIONE fine\2CARICO DIURNO CON CARICO DIURNO_2 800W E SCAMBIO D'ENERGIA DA 1 A 2.jpg"/>
          <p:cNvPicPr>
            <a:picLocks noGrp="1" noChangeAspect="1" noChangeArrowheads="1"/>
          </p:cNvPicPr>
          <p:nvPr>
            <p:ph idx="1"/>
          </p:nvPr>
        </p:nvPicPr>
        <p:blipFill>
          <a:blip r:embed="rId2"/>
          <a:srcRect/>
          <a:stretch>
            <a:fillRect/>
          </a:stretch>
        </p:blipFill>
        <p:spPr>
          <a:xfrm>
            <a:off x="0" y="606425"/>
            <a:ext cx="9144000" cy="6251575"/>
          </a:xfrm>
        </p:spPr>
      </p:pic>
      <p:sp>
        <p:nvSpPr>
          <p:cNvPr id="28674" name="CasellaDiTesto 6"/>
          <p:cNvSpPr txBox="1">
            <a:spLocks noChangeArrowheads="1"/>
          </p:cNvSpPr>
          <p:nvPr/>
        </p:nvSpPr>
        <p:spPr bwMode="auto">
          <a:xfrm>
            <a:off x="0" y="142875"/>
            <a:ext cx="9144000" cy="396875"/>
          </a:xfrm>
          <a:prstGeom prst="rect">
            <a:avLst/>
          </a:prstGeom>
          <a:noFill/>
          <a:ln w="9525">
            <a:noFill/>
            <a:miter lim="800000"/>
            <a:headEnd/>
            <a:tailEnd/>
          </a:ln>
        </p:spPr>
        <p:txBody>
          <a:bodyPr>
            <a:spAutoFit/>
          </a:bodyPr>
          <a:lstStyle/>
          <a:p>
            <a:pPr algn="ctr"/>
            <a:r>
              <a:rPr lang="it-IT" sz="2000">
                <a:solidFill>
                  <a:srgbClr val="FF0000"/>
                </a:solidFill>
                <a:effectLst>
                  <a:outerShdw blurRad="38100" dist="38100" dir="2700000" algn="tl">
                    <a:srgbClr val="C0C0C0"/>
                  </a:outerShdw>
                </a:effectLst>
                <a:latin typeface="Comic Sans MS" pitchFamily="66" charset="0"/>
              </a:rPr>
              <a:t>SECONDO SCENARIO: GESTIONE DECENTRALIZZATA</a:t>
            </a:r>
          </a:p>
        </p:txBody>
      </p:sp>
      <p:sp>
        <p:nvSpPr>
          <p:cNvPr id="4" name="Rettangolo arrotondato 3"/>
          <p:cNvSpPr/>
          <p:nvPr/>
        </p:nvSpPr>
        <p:spPr>
          <a:xfrm>
            <a:off x="2857500" y="785813"/>
            <a:ext cx="3429000" cy="1571625"/>
          </a:xfrm>
          <a:prstGeom prst="roundRect">
            <a:avLst/>
          </a:prstGeom>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600">
                <a:solidFill>
                  <a:srgbClr val="FFFFFF"/>
                </a:solidFill>
                <a:effectLst>
                  <a:outerShdw blurRad="38100" dist="38100" dir="2700000" algn="tl">
                    <a:srgbClr val="000000"/>
                  </a:outerShdw>
                </a:effectLst>
                <a:cs typeface="Arial" charset="0"/>
              </a:rPr>
              <a:t>LA POTENZA CEDUTA ALLA RETE DALLA PRIMA ABITAZIONE E’ CIRCA UGUALE ALLA POTENZA CEDUTA TOTALMENTE IN RETE, PERCHE’ UNA MINIMA PARTE VIENE CEDUTA ALLA SECONDA ABITAZIONE.</a:t>
            </a:r>
          </a:p>
        </p:txBody>
      </p:sp>
      <p:sp>
        <p:nvSpPr>
          <p:cNvPr id="5" name="Freccia in giù 4"/>
          <p:cNvSpPr/>
          <p:nvPr/>
        </p:nvSpPr>
        <p:spPr>
          <a:xfrm rot="1273459" flipH="1">
            <a:off x="2555875" y="2205038"/>
            <a:ext cx="100013" cy="1511300"/>
          </a:xfrm>
          <a:prstGeom prst="downArrow">
            <a:avLst>
              <a:gd name="adj1" fmla="val 79479"/>
              <a:gd name="adj2" fmla="val 50000"/>
            </a:avLst>
          </a:prstGeom>
          <a:solidFill>
            <a:srgbClr val="FFFF0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8" name="Freccia in giù 7"/>
          <p:cNvSpPr/>
          <p:nvPr/>
        </p:nvSpPr>
        <p:spPr>
          <a:xfrm>
            <a:off x="5580063" y="2420938"/>
            <a:ext cx="142875" cy="2500312"/>
          </a:xfrm>
          <a:prstGeom prst="downArrow">
            <a:avLst/>
          </a:prstGeom>
          <a:solidFill>
            <a:srgbClr val="FFFF0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9" name="Rettangolo arrotondato 8"/>
          <p:cNvSpPr/>
          <p:nvPr/>
        </p:nvSpPr>
        <p:spPr>
          <a:xfrm>
            <a:off x="2987675" y="6021388"/>
            <a:ext cx="3143250" cy="642937"/>
          </a:xfrm>
          <a:prstGeom prst="roundRect">
            <a:avLst/>
          </a:prstGeom>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a:solidFill>
                  <a:srgbClr val="FFFFFF"/>
                </a:solidFill>
                <a:effectLst>
                  <a:outerShdw blurRad="38100" dist="38100" dir="2700000" algn="tl">
                    <a:srgbClr val="000000"/>
                  </a:outerShdw>
                </a:effectLst>
                <a:cs typeface="Arial" charset="0"/>
              </a:rPr>
              <a:t>CARICO MEDIO DIURNO 800W.</a:t>
            </a:r>
          </a:p>
        </p:txBody>
      </p:sp>
      <p:sp>
        <p:nvSpPr>
          <p:cNvPr id="10" name="Freccia a destra 9"/>
          <p:cNvSpPr>
            <a:spLocks noChangeArrowheads="1"/>
          </p:cNvSpPr>
          <p:nvPr/>
        </p:nvSpPr>
        <p:spPr bwMode="auto">
          <a:xfrm rot="-1085752">
            <a:off x="6156325" y="5734050"/>
            <a:ext cx="2216150" cy="71438"/>
          </a:xfrm>
          <a:prstGeom prst="rightArrow">
            <a:avLst>
              <a:gd name="adj1" fmla="val 50000"/>
              <a:gd name="adj2" fmla="val 168182"/>
            </a:avLst>
          </a:prstGeom>
          <a:solidFill>
            <a:srgbClr val="FFFF00"/>
          </a:solidFill>
          <a:ln w="25400" algn="ctr">
            <a:solidFill>
              <a:srgbClr val="F79646"/>
            </a:solidFill>
            <a:miter lim="800000"/>
            <a:headEnd/>
            <a:tailEnd/>
          </a:ln>
        </p:spPr>
        <p:txBody>
          <a:bodyPr anchor="ctr"/>
          <a:lstStyle/>
          <a:p>
            <a:pPr algn="ctr" fontAlgn="auto">
              <a:spcBef>
                <a:spcPts val="0"/>
              </a:spcBef>
              <a:spcAft>
                <a:spcPts val="0"/>
              </a:spcAft>
              <a:defRPr/>
            </a:pPr>
            <a:endParaRPr lang="it-IT">
              <a:solidFill>
                <a:schemeClr val="lt1"/>
              </a:solidFill>
              <a:latin typeface="+mn-lt"/>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8674"/>
                                        </p:tgtEl>
                                        <p:attrNameLst>
                                          <p:attrName>style.visibility</p:attrName>
                                        </p:attrNameLst>
                                      </p:cBhvr>
                                      <p:to>
                                        <p:strVal val="visible"/>
                                      </p:to>
                                    </p:set>
                                    <p:anim calcmode="lin" valueType="num">
                                      <p:cBhvr additive="base">
                                        <p:cTn id="7" dur="500" fill="hold"/>
                                        <p:tgtEl>
                                          <p:spTgt spid="28674"/>
                                        </p:tgtEl>
                                        <p:attrNameLst>
                                          <p:attrName>ppt_x</p:attrName>
                                        </p:attrNameLst>
                                      </p:cBhvr>
                                      <p:tavLst>
                                        <p:tav tm="0">
                                          <p:val>
                                            <p:strVal val="#ppt_x"/>
                                          </p:val>
                                        </p:tav>
                                        <p:tav tm="100000">
                                          <p:val>
                                            <p:strVal val="#ppt_x"/>
                                          </p:val>
                                        </p:tav>
                                      </p:tavLst>
                                    </p:anim>
                                    <p:anim calcmode="lin" valueType="num">
                                      <p:cBhvr additive="base">
                                        <p:cTn id="8" dur="500" fill="hold"/>
                                        <p:tgtEl>
                                          <p:spTgt spid="2867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8" presetClass="entr" presetSubtype="16" fill="hold" nodeType="afterEffect">
                                  <p:stCondLst>
                                    <p:cond delay="0"/>
                                  </p:stCondLst>
                                  <p:childTnLst>
                                    <p:set>
                                      <p:cBhvr>
                                        <p:cTn id="11" dur="1" fill="hold">
                                          <p:stCondLst>
                                            <p:cond delay="0"/>
                                          </p:stCondLst>
                                        </p:cTn>
                                        <p:tgtEl>
                                          <p:spTgt spid="30721"/>
                                        </p:tgtEl>
                                        <p:attrNameLst>
                                          <p:attrName>style.visibility</p:attrName>
                                        </p:attrNameLst>
                                      </p:cBhvr>
                                      <p:to>
                                        <p:strVal val="visible"/>
                                      </p:to>
                                    </p:set>
                                    <p:animEffect transition="in" filter="diamond(in)">
                                      <p:cBhvr>
                                        <p:cTn id="12" dur="2000"/>
                                        <p:tgtEl>
                                          <p:spTgt spid="30721"/>
                                        </p:tgtEl>
                                      </p:cBhvr>
                                    </p:animEffect>
                                  </p:childTnLst>
                                </p:cTn>
                              </p:par>
                            </p:childTnLst>
                          </p:cTn>
                        </p:par>
                      </p:childTnLst>
                    </p:cTn>
                  </p:par>
                  <p:par>
                    <p:cTn id="13" fill="hold">
                      <p:stCondLst>
                        <p:cond delay="indefinite"/>
                      </p:stCondLst>
                      <p:childTnLst>
                        <p:par>
                          <p:cTn id="14" fill="hold">
                            <p:stCondLst>
                              <p:cond delay="0"/>
                            </p:stCondLst>
                            <p:childTnLst>
                              <p:par>
                                <p:cTn id="15" presetID="34"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from="(-#ppt_w/2)" to="(#ppt_x)" calcmode="lin" valueType="num">
                                      <p:cBhvr>
                                        <p:cTn id="17" dur="600" fill="hold">
                                          <p:stCondLst>
                                            <p:cond delay="0"/>
                                          </p:stCondLst>
                                        </p:cTn>
                                        <p:tgtEl>
                                          <p:spTgt spid="9"/>
                                        </p:tgtEl>
                                        <p:attrNameLst>
                                          <p:attrName>ppt_x</p:attrName>
                                        </p:attrNameLst>
                                      </p:cBhvr>
                                    </p:anim>
                                    <p:anim from="0" to="-1.0" calcmode="lin" valueType="num">
                                      <p:cBhvr>
                                        <p:cTn id="18" dur="200" decel="50000" autoRev="1" fill="hold">
                                          <p:stCondLst>
                                            <p:cond delay="600"/>
                                          </p:stCondLst>
                                        </p:cTn>
                                        <p:tgtEl>
                                          <p:spTgt spid="9"/>
                                        </p:tgtEl>
                                        <p:attrNameLst>
                                          <p:attrName>xshear</p:attrName>
                                        </p:attrNameLst>
                                      </p:cBhvr>
                                    </p:anim>
                                    <p:animScale>
                                      <p:cBhvr>
                                        <p:cTn id="19" dur="200" decel="100000" autoRev="1" fill="hold">
                                          <p:stCondLst>
                                            <p:cond delay="600"/>
                                          </p:stCondLst>
                                        </p:cTn>
                                        <p:tgtEl>
                                          <p:spTgt spid="9"/>
                                        </p:tgtEl>
                                      </p:cBhvr>
                                      <p:from x="100000" y="100000"/>
                                      <p:to x="80000" y="100000"/>
                                    </p:animScale>
                                    <p:anim by="(#ppt_h/3+#ppt_w*0.1)" calcmode="lin" valueType="num">
                                      <p:cBhvr additive="sum">
                                        <p:cTn id="20" dur="200" decel="100000" autoRev="1" fill="hold">
                                          <p:stCondLst>
                                            <p:cond delay="600"/>
                                          </p:stCondLst>
                                        </p:cTn>
                                        <p:tgtEl>
                                          <p:spTgt spid="9"/>
                                        </p:tgtEl>
                                        <p:attrNameLst>
                                          <p:attrName>ppt_x</p:attrName>
                                        </p:attrNameLst>
                                      </p:cBhvr>
                                    </p:anim>
                                  </p:childTnLst>
                                </p:cTn>
                              </p:par>
                            </p:childTnLst>
                          </p:cTn>
                        </p:par>
                        <p:par>
                          <p:cTn id="21" fill="hold">
                            <p:stCondLst>
                              <p:cond delay="1000"/>
                            </p:stCondLst>
                            <p:childTnLst>
                              <p:par>
                                <p:cTn id="22" presetID="34"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from="(-#ppt_w/2)" to="(#ppt_x)" calcmode="lin" valueType="num">
                                      <p:cBhvr>
                                        <p:cTn id="24" dur="600" fill="hold">
                                          <p:stCondLst>
                                            <p:cond delay="0"/>
                                          </p:stCondLst>
                                        </p:cTn>
                                        <p:tgtEl>
                                          <p:spTgt spid="10"/>
                                        </p:tgtEl>
                                        <p:attrNameLst>
                                          <p:attrName>ppt_x</p:attrName>
                                        </p:attrNameLst>
                                      </p:cBhvr>
                                    </p:anim>
                                    <p:anim from="0" to="-1.0" calcmode="lin" valueType="num">
                                      <p:cBhvr>
                                        <p:cTn id="25" dur="200" decel="50000" autoRev="1" fill="hold">
                                          <p:stCondLst>
                                            <p:cond delay="600"/>
                                          </p:stCondLst>
                                        </p:cTn>
                                        <p:tgtEl>
                                          <p:spTgt spid="10"/>
                                        </p:tgtEl>
                                        <p:attrNameLst>
                                          <p:attrName>xshear</p:attrName>
                                        </p:attrNameLst>
                                      </p:cBhvr>
                                    </p:anim>
                                    <p:animScale>
                                      <p:cBhvr>
                                        <p:cTn id="26" dur="200" decel="100000" autoRev="1" fill="hold">
                                          <p:stCondLst>
                                            <p:cond delay="600"/>
                                          </p:stCondLst>
                                        </p:cTn>
                                        <p:tgtEl>
                                          <p:spTgt spid="10"/>
                                        </p:tgtEl>
                                      </p:cBhvr>
                                      <p:from x="100000" y="100000"/>
                                      <p:to x="80000" y="100000"/>
                                    </p:animScale>
                                    <p:anim by="(#ppt_h/3+#ppt_w*0.1)" calcmode="lin" valueType="num">
                                      <p:cBhvr additive="sum">
                                        <p:cTn id="27" dur="200" decel="100000" autoRev="1" fill="hold">
                                          <p:stCondLst>
                                            <p:cond delay="600"/>
                                          </p:stCondLst>
                                        </p:cTn>
                                        <p:tgtEl>
                                          <p:spTgt spid="10"/>
                                        </p:tgtEl>
                                        <p:attrNameLst>
                                          <p:attrName>ppt_x</p:attrName>
                                        </p:attrNameLst>
                                      </p:cBhvr>
                                    </p:anim>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diamond(in)">
                                      <p:cBhvr>
                                        <p:cTn id="32" dur="2000"/>
                                        <p:tgtEl>
                                          <p:spTgt spid="4"/>
                                        </p:tgtEl>
                                      </p:cBhvr>
                                    </p:animEffect>
                                  </p:childTnLst>
                                </p:cTn>
                              </p:par>
                            </p:childTnLst>
                          </p:cTn>
                        </p:par>
                        <p:par>
                          <p:cTn id="33" fill="hold">
                            <p:stCondLst>
                              <p:cond delay="2000"/>
                            </p:stCondLst>
                            <p:childTnLst>
                              <p:par>
                                <p:cTn id="34" presetID="34" presetClass="entr" presetSubtype="0"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 from="(-#ppt_w/2)" to="(#ppt_x)" calcmode="lin" valueType="num">
                                      <p:cBhvr>
                                        <p:cTn id="36" dur="600" fill="hold">
                                          <p:stCondLst>
                                            <p:cond delay="0"/>
                                          </p:stCondLst>
                                        </p:cTn>
                                        <p:tgtEl>
                                          <p:spTgt spid="5"/>
                                        </p:tgtEl>
                                        <p:attrNameLst>
                                          <p:attrName>ppt_x</p:attrName>
                                        </p:attrNameLst>
                                      </p:cBhvr>
                                    </p:anim>
                                    <p:anim from="0" to="-1.0" calcmode="lin" valueType="num">
                                      <p:cBhvr>
                                        <p:cTn id="37" dur="200" decel="50000" autoRev="1" fill="hold">
                                          <p:stCondLst>
                                            <p:cond delay="600"/>
                                          </p:stCondLst>
                                        </p:cTn>
                                        <p:tgtEl>
                                          <p:spTgt spid="5"/>
                                        </p:tgtEl>
                                        <p:attrNameLst>
                                          <p:attrName>xshear</p:attrName>
                                        </p:attrNameLst>
                                      </p:cBhvr>
                                    </p:anim>
                                    <p:animScale>
                                      <p:cBhvr>
                                        <p:cTn id="38" dur="200" decel="100000" autoRev="1" fill="hold">
                                          <p:stCondLst>
                                            <p:cond delay="600"/>
                                          </p:stCondLst>
                                        </p:cTn>
                                        <p:tgtEl>
                                          <p:spTgt spid="5"/>
                                        </p:tgtEl>
                                      </p:cBhvr>
                                      <p:from x="100000" y="100000"/>
                                      <p:to x="80000" y="100000"/>
                                    </p:animScale>
                                    <p:anim by="(#ppt_h/3+#ppt_w*0.1)" calcmode="lin" valueType="num">
                                      <p:cBhvr additive="sum">
                                        <p:cTn id="39" dur="200" decel="100000" autoRev="1" fill="hold">
                                          <p:stCondLst>
                                            <p:cond delay="600"/>
                                          </p:stCondLst>
                                        </p:cTn>
                                        <p:tgtEl>
                                          <p:spTgt spid="5"/>
                                        </p:tgtEl>
                                        <p:attrNameLst>
                                          <p:attrName>ppt_x</p:attrName>
                                        </p:attrNameLst>
                                      </p:cBhvr>
                                    </p:anim>
                                  </p:childTnLst>
                                </p:cTn>
                              </p:par>
                            </p:childTnLst>
                          </p:cTn>
                        </p:par>
                        <p:par>
                          <p:cTn id="40" fill="hold">
                            <p:stCondLst>
                              <p:cond delay="3000"/>
                            </p:stCondLst>
                            <p:childTnLst>
                              <p:par>
                                <p:cTn id="41" presetID="2" presetClass="entr" presetSubtype="4" fill="hold" grpId="0"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p:bldP spid="4" grpId="0" animBg="1"/>
      <p:bldP spid="5" grpId="0" animBg="1"/>
      <p:bldP spid="8" grpId="0" animBg="1"/>
      <p:bldP spid="9"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7650" name="CasellaDiTesto 5"/>
          <p:cNvSpPr txBox="1">
            <a:spLocks noChangeArrowheads="1"/>
          </p:cNvSpPr>
          <p:nvPr/>
        </p:nvSpPr>
        <p:spPr bwMode="auto">
          <a:xfrm>
            <a:off x="0" y="142875"/>
            <a:ext cx="9144000" cy="396875"/>
          </a:xfrm>
          <a:prstGeom prst="rect">
            <a:avLst/>
          </a:prstGeom>
          <a:noFill/>
          <a:ln w="9525">
            <a:noFill/>
            <a:miter lim="800000"/>
            <a:headEnd/>
            <a:tailEnd/>
          </a:ln>
        </p:spPr>
        <p:txBody>
          <a:bodyPr>
            <a:spAutoFit/>
          </a:bodyPr>
          <a:lstStyle/>
          <a:p>
            <a:pPr algn="ctr"/>
            <a:r>
              <a:rPr lang="it-IT" sz="2000">
                <a:solidFill>
                  <a:srgbClr val="FF0000"/>
                </a:solidFill>
                <a:effectLst>
                  <a:outerShdw blurRad="38100" dist="38100" dir="2700000" algn="tl">
                    <a:srgbClr val="000000"/>
                  </a:outerShdw>
                </a:effectLst>
                <a:latin typeface="Comic Sans MS" pitchFamily="66" charset="0"/>
              </a:rPr>
              <a:t>DESCRIZIONE SECONDO SCENARIO: GESTIONE DECENTRALIZZATA</a:t>
            </a:r>
          </a:p>
        </p:txBody>
      </p:sp>
      <p:sp>
        <p:nvSpPr>
          <p:cNvPr id="2" name="Rettangolo 7"/>
          <p:cNvSpPr/>
          <p:nvPr/>
        </p:nvSpPr>
        <p:spPr>
          <a:xfrm>
            <a:off x="684213" y="620713"/>
            <a:ext cx="7929562" cy="2376487"/>
          </a:xfrm>
          <a:prstGeom prst="rect">
            <a:avLst/>
          </a:prstGeom>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600">
                <a:solidFill>
                  <a:srgbClr val="FFFFFF"/>
                </a:solidFill>
                <a:effectLst>
                  <a:outerShdw blurRad="38100" dist="38100" dir="2700000" algn="tl">
                    <a:srgbClr val="000000"/>
                  </a:outerShdw>
                </a:effectLst>
                <a:latin typeface="Comic Sans MS" pitchFamily="66" charset="0"/>
                <a:cs typeface="Arial" charset="0"/>
              </a:rPr>
              <a:t>ABITAZIONE 1: POTENZA MEDIA DIURNA ASSORBITA =  350W</a:t>
            </a:r>
          </a:p>
          <a:p>
            <a:pPr algn="ctr">
              <a:defRPr/>
            </a:pPr>
            <a:r>
              <a:rPr lang="it-IT" sz="1600">
                <a:solidFill>
                  <a:srgbClr val="FFFFFF"/>
                </a:solidFill>
                <a:effectLst>
                  <a:outerShdw blurRad="38100" dist="38100" dir="2700000" algn="tl">
                    <a:srgbClr val="000000"/>
                  </a:outerShdw>
                </a:effectLst>
                <a:latin typeface="Comic Sans MS" pitchFamily="66" charset="0"/>
                <a:cs typeface="Arial" charset="0"/>
              </a:rPr>
              <a:t>ABITAZIONE 2: POTENZA MEDIA DIURNA ASSORBITA = 1000W</a:t>
            </a:r>
          </a:p>
          <a:p>
            <a:pPr>
              <a:defRPr/>
            </a:pPr>
            <a:r>
              <a:rPr lang="it-IT" sz="1600">
                <a:solidFill>
                  <a:srgbClr val="FFFFFF"/>
                </a:solidFill>
                <a:effectLst>
                  <a:outerShdw blurRad="38100" dist="38100" dir="2700000" algn="tl">
                    <a:srgbClr val="000000"/>
                  </a:outerShdw>
                </a:effectLst>
                <a:latin typeface="Comic Sans MS" pitchFamily="66" charset="0"/>
                <a:cs typeface="Arial" charset="0"/>
              </a:rPr>
              <a:t>      </a:t>
            </a:r>
          </a:p>
          <a:p>
            <a:pPr>
              <a:defRPr/>
            </a:pPr>
            <a:r>
              <a:rPr lang="it-IT" sz="1600">
                <a:solidFill>
                  <a:srgbClr val="FFFFFF"/>
                </a:solidFill>
                <a:effectLst>
                  <a:outerShdw blurRad="38100" dist="38100" dir="2700000" algn="tl">
                    <a:srgbClr val="000000"/>
                  </a:outerShdw>
                </a:effectLst>
                <a:latin typeface="Comic Sans MS" pitchFamily="66" charset="0"/>
                <a:cs typeface="Arial" charset="0"/>
              </a:rPr>
              <a:t>      In un intervallo di tempo della giornata ∆T1: </a:t>
            </a:r>
          </a:p>
          <a:p>
            <a:pPr algn="ctr">
              <a:defRPr/>
            </a:pPr>
            <a:r>
              <a:rPr lang="it-IT" sz="1600">
                <a:solidFill>
                  <a:srgbClr val="FFFFFF"/>
                </a:solidFill>
                <a:effectLst>
                  <a:outerShdw blurRad="38100" dist="38100" dir="2700000" algn="tl">
                    <a:srgbClr val="000000"/>
                  </a:outerShdw>
                </a:effectLst>
                <a:latin typeface="Comic Sans MS" pitchFamily="66" charset="0"/>
                <a:cs typeface="Arial" charset="0"/>
              </a:rPr>
              <a:t>POTENZA PRODOTTA DALL’IMPIANTO 1  &gt; DEL CARICO ABITATIVO 1</a:t>
            </a:r>
          </a:p>
          <a:p>
            <a:pPr>
              <a:defRPr/>
            </a:pPr>
            <a:r>
              <a:rPr lang="it-IT">
                <a:solidFill>
                  <a:srgbClr val="FFFFFF"/>
                </a:solidFill>
                <a:effectLst>
                  <a:outerShdw blurRad="38100" dist="38100" dir="2700000" algn="tl">
                    <a:srgbClr val="000000"/>
                  </a:outerShdw>
                </a:effectLst>
                <a:latin typeface="Comic Sans MS" pitchFamily="66" charset="0"/>
                <a:cs typeface="Arial" charset="0"/>
              </a:rPr>
              <a:t>     </a:t>
            </a:r>
          </a:p>
          <a:p>
            <a:pPr>
              <a:defRPr/>
            </a:pPr>
            <a:r>
              <a:rPr lang="it-IT">
                <a:solidFill>
                  <a:srgbClr val="FFFFFF"/>
                </a:solidFill>
                <a:effectLst>
                  <a:outerShdw blurRad="38100" dist="38100" dir="2700000" algn="tl">
                    <a:srgbClr val="000000"/>
                  </a:outerShdw>
                </a:effectLst>
                <a:latin typeface="Comic Sans MS" pitchFamily="66" charset="0"/>
                <a:cs typeface="Arial" charset="0"/>
              </a:rPr>
              <a:t>     Per tutte le 24 h</a:t>
            </a:r>
            <a:r>
              <a:rPr lang="it-IT" sz="1600">
                <a:solidFill>
                  <a:srgbClr val="FFFFFF"/>
                </a:solidFill>
                <a:effectLst>
                  <a:outerShdw blurRad="38100" dist="38100" dir="2700000" algn="tl">
                    <a:srgbClr val="000000"/>
                  </a:outerShdw>
                </a:effectLst>
                <a:latin typeface="Arial" charset="0"/>
                <a:cs typeface="Arial" charset="0"/>
              </a:rPr>
              <a:t>: </a:t>
            </a:r>
            <a:endParaRPr lang="it-IT" sz="1600">
              <a:solidFill>
                <a:srgbClr val="FFFFFF"/>
              </a:solidFill>
              <a:effectLst>
                <a:outerShdw blurRad="38100" dist="38100" dir="2700000" algn="tl">
                  <a:srgbClr val="000000"/>
                </a:outerShdw>
              </a:effectLst>
              <a:latin typeface="Comic Sans MS" pitchFamily="66" charset="0"/>
              <a:cs typeface="Arial" charset="0"/>
            </a:endParaRPr>
          </a:p>
          <a:p>
            <a:pPr algn="ctr">
              <a:defRPr/>
            </a:pPr>
            <a:r>
              <a:rPr lang="it-IT" sz="1600">
                <a:solidFill>
                  <a:srgbClr val="FFFFFF"/>
                </a:solidFill>
                <a:effectLst>
                  <a:outerShdw blurRad="38100" dist="38100" dir="2700000" algn="tl">
                    <a:srgbClr val="000000"/>
                  </a:outerShdw>
                </a:effectLst>
                <a:latin typeface="Comic Sans MS" pitchFamily="66" charset="0"/>
                <a:cs typeface="Arial" charset="0"/>
              </a:rPr>
              <a:t>POTENZA PRODOTTA DALL’IMPIANTO 2 &lt; DEL CARICO ABITATIVO 2</a:t>
            </a:r>
          </a:p>
          <a:p>
            <a:pPr algn="ctr">
              <a:defRPr/>
            </a:pPr>
            <a:endParaRPr lang="it-IT" sz="1600">
              <a:solidFill>
                <a:srgbClr val="FFFFFF"/>
              </a:solidFill>
              <a:effectLst>
                <a:outerShdw blurRad="38100" dist="38100" dir="2700000" algn="tl">
                  <a:srgbClr val="000000"/>
                </a:outerShdw>
              </a:effectLst>
              <a:latin typeface="Comic Sans MS" pitchFamily="66" charset="0"/>
              <a:cs typeface="Arial" charset="0"/>
            </a:endParaRPr>
          </a:p>
        </p:txBody>
      </p:sp>
      <p:sp>
        <p:nvSpPr>
          <p:cNvPr id="4" name="Rettangolo 3"/>
          <p:cNvSpPr/>
          <p:nvPr/>
        </p:nvSpPr>
        <p:spPr>
          <a:xfrm>
            <a:off x="684213" y="3357563"/>
            <a:ext cx="7929562" cy="3240087"/>
          </a:xfrm>
          <a:prstGeom prst="rect">
            <a:avLst/>
          </a:prstGeom>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it-IT" sz="1600">
                <a:solidFill>
                  <a:srgbClr val="FFFFFF"/>
                </a:solidFill>
                <a:effectLst>
                  <a:outerShdw blurRad="38100" dist="38100" dir="2700000" algn="tl">
                    <a:srgbClr val="000000"/>
                  </a:outerShdw>
                </a:effectLst>
                <a:latin typeface="Comic Sans MS" pitchFamily="66" charset="0"/>
                <a:cs typeface="Arial" charset="0"/>
              </a:rPr>
              <a:t>QUESTA VOLTA IL CARICO ASSORBITO, DURANTE LE ORE DIURNE, DELLA SECONDA ABITAZIONE E’ STATO PORTATO A 1000W, PEGGIORANDO ULTERIORMENTE IL BILANCIO TRA L’ENERGIA PRODOTTA E ASSORBITA DALL’ABITAZIONE 1.</a:t>
            </a:r>
          </a:p>
          <a:p>
            <a:pPr algn="just">
              <a:defRPr/>
            </a:pPr>
            <a:r>
              <a:rPr lang="it-IT" sz="1600">
                <a:solidFill>
                  <a:srgbClr val="FFFFFF"/>
                </a:solidFill>
                <a:effectLst>
                  <a:outerShdw blurRad="38100" dist="38100" dir="2700000" algn="tl">
                    <a:srgbClr val="000000"/>
                  </a:outerShdw>
                </a:effectLst>
                <a:latin typeface="Comic Sans MS" pitchFamily="66" charset="0"/>
                <a:cs typeface="Arial" charset="0"/>
              </a:rPr>
              <a:t>ANCHE IN QUESTO CASO, GRAZIE AL “BACH TO BACK, EXCHANGE OF ENERGY”, LA POTENZA CHE NECESSITA ALLA SECONDA ABITAZIONE SARA’ FORNITA DALL’IMPIANTO PRODUTTORE 1.</a:t>
            </a:r>
          </a:p>
          <a:p>
            <a:pPr algn="just">
              <a:defRPr/>
            </a:pPr>
            <a:r>
              <a:rPr lang="it-IT" sz="1600">
                <a:solidFill>
                  <a:srgbClr val="FFFFFF"/>
                </a:solidFill>
                <a:effectLst>
                  <a:outerShdw blurRad="38100" dist="38100" dir="2700000" algn="tl">
                    <a:srgbClr val="000000"/>
                  </a:outerShdw>
                </a:effectLst>
                <a:latin typeface="Comic Sans MS" pitchFamily="66" charset="0"/>
                <a:cs typeface="Arial" charset="0"/>
              </a:rPr>
              <a:t>PARTE DELL’ENERGIA PRODOTTA DALL’ABITAZIONE 1 SARA’ ANCORA CEDUTA ALLA RETE DISTRIBUTRICE.</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7650"/>
                                        </p:tgtEl>
                                        <p:attrNameLst>
                                          <p:attrName>style.visibility</p:attrName>
                                        </p:attrNameLst>
                                      </p:cBhvr>
                                      <p:to>
                                        <p:strVal val="visible"/>
                                      </p:to>
                                    </p:set>
                                    <p:anim calcmode="lin" valueType="num">
                                      <p:cBhvr additive="base">
                                        <p:cTn id="7" dur="500" fill="hold"/>
                                        <p:tgtEl>
                                          <p:spTgt spid="27650"/>
                                        </p:tgtEl>
                                        <p:attrNameLst>
                                          <p:attrName>ppt_x</p:attrName>
                                        </p:attrNameLst>
                                      </p:cBhvr>
                                      <p:tavLst>
                                        <p:tav tm="0">
                                          <p:val>
                                            <p:strVal val="#ppt_x"/>
                                          </p:val>
                                        </p:tav>
                                        <p:tav tm="100000">
                                          <p:val>
                                            <p:strVal val="#ppt_x"/>
                                          </p:val>
                                        </p:tav>
                                      </p:tavLst>
                                    </p:anim>
                                    <p:anim calcmode="lin" valueType="num">
                                      <p:cBhvr additive="base">
                                        <p:cTn id="8" dur="500" fill="hold"/>
                                        <p:tgtEl>
                                          <p:spTgt spid="2765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8" presetClass="entr" presetSubtype="16" fill="hold" grpId="1"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amond(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4"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from="(-#ppt_w/2)" to="(#ppt_x)" calcmode="lin" valueType="num">
                                      <p:cBhvr>
                                        <p:cTn id="17" dur="600" fill="hold">
                                          <p:stCondLst>
                                            <p:cond delay="0"/>
                                          </p:stCondLst>
                                        </p:cTn>
                                        <p:tgtEl>
                                          <p:spTgt spid="4"/>
                                        </p:tgtEl>
                                        <p:attrNameLst>
                                          <p:attrName>ppt_x</p:attrName>
                                        </p:attrNameLst>
                                      </p:cBhvr>
                                    </p:anim>
                                    <p:anim from="0" to="-1.0" calcmode="lin" valueType="num">
                                      <p:cBhvr>
                                        <p:cTn id="18" dur="200" decel="50000" autoRev="1" fill="hold">
                                          <p:stCondLst>
                                            <p:cond delay="600"/>
                                          </p:stCondLst>
                                        </p:cTn>
                                        <p:tgtEl>
                                          <p:spTgt spid="4"/>
                                        </p:tgtEl>
                                        <p:attrNameLst>
                                          <p:attrName>xshear</p:attrName>
                                        </p:attrNameLst>
                                      </p:cBhvr>
                                    </p:anim>
                                    <p:animScale>
                                      <p:cBhvr>
                                        <p:cTn id="19" dur="200" decel="100000" autoRev="1" fill="hold">
                                          <p:stCondLst>
                                            <p:cond delay="600"/>
                                          </p:stCondLst>
                                        </p:cTn>
                                        <p:tgtEl>
                                          <p:spTgt spid="4"/>
                                        </p:tgtEl>
                                      </p:cBhvr>
                                      <p:from x="100000" y="100000"/>
                                      <p:to x="80000" y="100000"/>
                                    </p:animScale>
                                    <p:anim by="(#ppt_h/3+#ppt_w*0.1)" calcmode="lin" valueType="num">
                                      <p:cBhvr additive="sum">
                                        <p:cTn id="20" dur="200" decel="100000" autoRev="1" fill="hold">
                                          <p:stCondLst>
                                            <p:cond delay="600"/>
                                          </p:stCondLst>
                                        </p:cTn>
                                        <p:tgtEl>
                                          <p:spTgt spid="4"/>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p:bldP spid="2" grpId="1" animBg="1"/>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2200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15362" name="CasellaDiTesto 4"/>
          <p:cNvSpPr txBox="1">
            <a:spLocks noChangeArrowheads="1"/>
          </p:cNvSpPr>
          <p:nvPr/>
        </p:nvSpPr>
        <p:spPr bwMode="auto">
          <a:xfrm>
            <a:off x="857250" y="1285875"/>
            <a:ext cx="7143750" cy="2563813"/>
          </a:xfrm>
          <a:prstGeom prst="rect">
            <a:avLst/>
          </a:prstGeom>
          <a:noFill/>
          <a:ln w="9525">
            <a:noFill/>
            <a:miter lim="800000"/>
            <a:headEnd/>
            <a:tailEnd/>
          </a:ln>
        </p:spPr>
        <p:txBody>
          <a:bodyPr>
            <a:spAutoFit/>
          </a:bodyPr>
          <a:lstStyle/>
          <a:p>
            <a:pPr algn="just">
              <a:defRPr/>
            </a:pPr>
            <a:r>
              <a:rPr lang="it-IT" dirty="0">
                <a:solidFill>
                  <a:schemeClr val="accent1"/>
                </a:solidFill>
                <a:effectLst>
                  <a:outerShdw blurRad="38100" dist="38100" dir="2700000" algn="tl">
                    <a:srgbClr val="000000"/>
                  </a:outerShdw>
                </a:effectLst>
                <a:latin typeface="Comic Sans MS" pitchFamily="66" charset="0"/>
              </a:rPr>
              <a:t>NELLE SLIDE SEGUENTI, VERRA’ PRESENTATA LA SIMULAZIONE </a:t>
            </a:r>
            <a:r>
              <a:rPr lang="it-IT" dirty="0" err="1">
                <a:solidFill>
                  <a:schemeClr val="accent1"/>
                </a:solidFill>
                <a:effectLst>
                  <a:outerShdw blurRad="38100" dist="38100" dir="2700000" algn="tl">
                    <a:srgbClr val="000000"/>
                  </a:outerShdw>
                </a:effectLst>
                <a:latin typeface="Comic Sans MS" pitchFamily="66" charset="0"/>
              </a:rPr>
              <a:t>DI</a:t>
            </a:r>
            <a:r>
              <a:rPr lang="it-IT" dirty="0">
                <a:solidFill>
                  <a:schemeClr val="accent1"/>
                </a:solidFill>
                <a:effectLst>
                  <a:outerShdw blurRad="38100" dist="38100" dir="2700000" algn="tl">
                    <a:srgbClr val="000000"/>
                  </a:outerShdw>
                </a:effectLst>
                <a:latin typeface="Comic Sans MS" pitchFamily="66" charset="0"/>
              </a:rPr>
              <a:t> UN SISTEMA </a:t>
            </a:r>
            <a:r>
              <a:rPr lang="it-IT" dirty="0" err="1">
                <a:solidFill>
                  <a:schemeClr val="accent1"/>
                </a:solidFill>
                <a:effectLst>
                  <a:outerShdw blurRad="38100" dist="38100" dir="2700000" algn="tl">
                    <a:srgbClr val="000000"/>
                  </a:outerShdw>
                </a:effectLst>
                <a:latin typeface="Comic Sans MS" pitchFamily="66" charset="0"/>
              </a:rPr>
              <a:t>DI</a:t>
            </a:r>
            <a:r>
              <a:rPr lang="it-IT" dirty="0">
                <a:solidFill>
                  <a:schemeClr val="accent1"/>
                </a:solidFill>
                <a:effectLst>
                  <a:outerShdw blurRad="38100" dist="38100" dir="2700000" algn="tl">
                    <a:srgbClr val="000000"/>
                  </a:outerShdw>
                </a:effectLst>
                <a:latin typeface="Comic Sans MS" pitchFamily="66" charset="0"/>
              </a:rPr>
              <a:t> CONTROLLO CENTRALIZZATO </a:t>
            </a:r>
            <a:r>
              <a:rPr lang="it-IT" dirty="0" err="1">
                <a:solidFill>
                  <a:schemeClr val="accent1"/>
                </a:solidFill>
                <a:effectLst>
                  <a:outerShdw blurRad="38100" dist="38100" dir="2700000" algn="tl">
                    <a:srgbClr val="000000"/>
                  </a:outerShdw>
                </a:effectLst>
                <a:latin typeface="Comic Sans MS" pitchFamily="66" charset="0"/>
              </a:rPr>
              <a:t>DI</a:t>
            </a:r>
            <a:r>
              <a:rPr lang="it-IT" dirty="0">
                <a:solidFill>
                  <a:schemeClr val="accent1"/>
                </a:solidFill>
                <a:effectLst>
                  <a:outerShdw blurRad="38100" dist="38100" dir="2700000" algn="tl">
                    <a:srgbClr val="000000"/>
                  </a:outerShdw>
                </a:effectLst>
                <a:latin typeface="Comic Sans MS" pitchFamily="66" charset="0"/>
              </a:rPr>
              <a:t> DUE ABITAZIONI. </a:t>
            </a:r>
          </a:p>
          <a:p>
            <a:pPr algn="just">
              <a:defRPr/>
            </a:pPr>
            <a:r>
              <a:rPr lang="it-IT" dirty="0">
                <a:solidFill>
                  <a:schemeClr val="accent1"/>
                </a:solidFill>
                <a:effectLst>
                  <a:outerShdw blurRad="38100" dist="38100" dir="2700000" algn="tl">
                    <a:srgbClr val="000000"/>
                  </a:outerShdw>
                </a:effectLst>
                <a:latin typeface="Comic Sans MS" pitchFamily="66" charset="0"/>
              </a:rPr>
              <a:t>OGNUNA </a:t>
            </a:r>
            <a:r>
              <a:rPr lang="it-IT" dirty="0" err="1">
                <a:solidFill>
                  <a:schemeClr val="accent1"/>
                </a:solidFill>
                <a:effectLst>
                  <a:outerShdw blurRad="38100" dist="38100" dir="2700000" algn="tl">
                    <a:srgbClr val="000000"/>
                  </a:outerShdw>
                </a:effectLst>
                <a:latin typeface="Comic Sans MS" pitchFamily="66" charset="0"/>
              </a:rPr>
              <a:t>DI</a:t>
            </a:r>
            <a:r>
              <a:rPr lang="it-IT" dirty="0">
                <a:solidFill>
                  <a:schemeClr val="accent1"/>
                </a:solidFill>
                <a:effectLst>
                  <a:outerShdw blurRad="38100" dist="38100" dir="2700000" algn="tl">
                    <a:srgbClr val="000000"/>
                  </a:outerShdw>
                </a:effectLst>
                <a:latin typeface="Comic Sans MS" pitchFamily="66" charset="0"/>
              </a:rPr>
              <a:t> ESSE POSSIEDE UN IMPIANTO FOTOVOLTAICO CHE NON SEMPRE RIESCE A COPRIRE, CON L’ENERGIA PRODOTTA, L’ASSORBIMENTO </a:t>
            </a:r>
            <a:r>
              <a:rPr lang="it-IT" dirty="0" err="1">
                <a:solidFill>
                  <a:schemeClr val="accent1"/>
                </a:solidFill>
                <a:effectLst>
                  <a:outerShdw blurRad="38100" dist="38100" dir="2700000" algn="tl">
                    <a:srgbClr val="000000"/>
                  </a:outerShdw>
                </a:effectLst>
                <a:latin typeface="Comic Sans MS" pitchFamily="66" charset="0"/>
              </a:rPr>
              <a:t>D’ENERGIA</a:t>
            </a:r>
            <a:r>
              <a:rPr lang="it-IT" dirty="0">
                <a:solidFill>
                  <a:schemeClr val="accent1"/>
                </a:solidFill>
                <a:effectLst>
                  <a:outerShdw blurRad="38100" dist="38100" dir="2700000" algn="tl">
                    <a:srgbClr val="000000"/>
                  </a:outerShdw>
                </a:effectLst>
                <a:latin typeface="Comic Sans MS" pitchFamily="66" charset="0"/>
              </a:rPr>
              <a:t> DELL’ABITAZIONE. QUINDI, IN MOMENTI DIVERSI DEL GIORNO ATTINGE ENERGIA DALLA RETE, ED IN ALTRI  LA CEDE ALLA STESSA.</a:t>
            </a:r>
            <a:endParaRPr lang="it-IT" dirty="0">
              <a:solidFill>
                <a:schemeClr val="accent1"/>
              </a:solidFill>
              <a:effectLst>
                <a:outerShdw blurRad="38100" dist="38100" dir="2700000" algn="tl">
                  <a:srgbClr val="000000"/>
                </a:outerShdw>
              </a:effectLst>
              <a:latin typeface="Calibri" pitchFamily="34" charset="0"/>
            </a:endParaRPr>
          </a:p>
        </p:txBody>
      </p:sp>
      <p:sp>
        <p:nvSpPr>
          <p:cNvPr id="15363" name="CasellaDiTesto 3"/>
          <p:cNvSpPr txBox="1">
            <a:spLocks noChangeArrowheads="1"/>
          </p:cNvSpPr>
          <p:nvPr/>
        </p:nvSpPr>
        <p:spPr bwMode="auto">
          <a:xfrm>
            <a:off x="857250" y="4500563"/>
            <a:ext cx="7572375" cy="1190625"/>
          </a:xfrm>
          <a:prstGeom prst="rect">
            <a:avLst/>
          </a:prstGeom>
          <a:noFill/>
          <a:ln w="9525">
            <a:noFill/>
            <a:miter lim="800000"/>
            <a:headEnd/>
            <a:tailEnd/>
          </a:ln>
        </p:spPr>
        <p:txBody>
          <a:bodyPr>
            <a:spAutoFit/>
          </a:bodyPr>
          <a:lstStyle/>
          <a:p>
            <a:pPr algn="just">
              <a:defRPr/>
            </a:pPr>
            <a:r>
              <a:rPr lang="it-IT">
                <a:solidFill>
                  <a:schemeClr val="accent1"/>
                </a:solidFill>
                <a:effectLst>
                  <a:outerShdw blurRad="38100" dist="38100" dir="2700000" algn="tl">
                    <a:srgbClr val="000000"/>
                  </a:outerShdw>
                </a:effectLst>
                <a:latin typeface="Comic Sans MS" pitchFamily="66" charset="0"/>
              </a:rPr>
              <a:t>INOLTRE, CON IL SOFTWARE DA NOI IMPLEMENTATO, E’ ANCHE POSSIBILE DISATTIVARE I CARICHI DELLE SINGOLE ABITAZIONI, COSI’ DA SIMULARE UN IMPIANTO DESTINATO ESCLUSIVAMENTE ALLA PRODUZIONE DI ENERGIA.</a:t>
            </a:r>
          </a:p>
        </p:txBody>
      </p:sp>
      <p:sp>
        <p:nvSpPr>
          <p:cNvPr id="15364" name="CasellaDiTesto 5"/>
          <p:cNvSpPr txBox="1">
            <a:spLocks noChangeArrowheads="1"/>
          </p:cNvSpPr>
          <p:nvPr/>
        </p:nvSpPr>
        <p:spPr bwMode="auto">
          <a:xfrm>
            <a:off x="1357313" y="214313"/>
            <a:ext cx="6286500" cy="396875"/>
          </a:xfrm>
          <a:prstGeom prst="rect">
            <a:avLst/>
          </a:prstGeom>
          <a:noFill/>
          <a:ln w="9525">
            <a:noFill/>
            <a:miter lim="800000"/>
            <a:headEnd/>
            <a:tailEnd/>
          </a:ln>
        </p:spPr>
        <p:txBody>
          <a:bodyPr>
            <a:spAutoFit/>
          </a:bodyPr>
          <a:lstStyle/>
          <a:p>
            <a:pPr algn="ctr">
              <a:defRPr/>
            </a:pPr>
            <a:r>
              <a:rPr lang="it-IT" sz="2000">
                <a:solidFill>
                  <a:srgbClr val="FF0000"/>
                </a:solidFill>
                <a:effectLst>
                  <a:outerShdw blurRad="38100" dist="38100" dir="2700000" algn="tl">
                    <a:srgbClr val="000000"/>
                  </a:outerShdw>
                </a:effectLst>
                <a:latin typeface="Comic Sans MS" pitchFamily="66" charset="0"/>
              </a:rPr>
              <a:t>DESCRIZIONE DELLA PRESENTAZIONE</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5364"/>
                                        </p:tgtEl>
                                        <p:attrNameLst>
                                          <p:attrName>style.visibility</p:attrName>
                                        </p:attrNameLst>
                                      </p:cBhvr>
                                      <p:to>
                                        <p:strVal val="visible"/>
                                      </p:to>
                                    </p:set>
                                    <p:anim calcmode="lin" valueType="num">
                                      <p:cBhvr additive="base">
                                        <p:cTn id="7" dur="500" fill="hold"/>
                                        <p:tgtEl>
                                          <p:spTgt spid="15364"/>
                                        </p:tgtEl>
                                        <p:attrNameLst>
                                          <p:attrName>ppt_x</p:attrName>
                                        </p:attrNameLst>
                                      </p:cBhvr>
                                      <p:tavLst>
                                        <p:tav tm="0">
                                          <p:val>
                                            <p:strVal val="#ppt_x"/>
                                          </p:val>
                                        </p:tav>
                                        <p:tav tm="100000">
                                          <p:val>
                                            <p:strVal val="#ppt_x"/>
                                          </p:val>
                                        </p:tav>
                                      </p:tavLst>
                                    </p:anim>
                                    <p:anim calcmode="lin" valueType="num">
                                      <p:cBhvr additive="base">
                                        <p:cTn id="8" dur="500" fill="hold"/>
                                        <p:tgtEl>
                                          <p:spTgt spid="1536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3" presetClass="entr" presetSubtype="10" fill="hold" grpId="0" nodeType="afterEffect">
                                  <p:stCondLst>
                                    <p:cond delay="0"/>
                                  </p:stCondLst>
                                  <p:childTnLst>
                                    <p:set>
                                      <p:cBhvr>
                                        <p:cTn id="11" dur="1" fill="hold">
                                          <p:stCondLst>
                                            <p:cond delay="0"/>
                                          </p:stCondLst>
                                        </p:cTn>
                                        <p:tgtEl>
                                          <p:spTgt spid="15362"/>
                                        </p:tgtEl>
                                        <p:attrNameLst>
                                          <p:attrName>style.visibility</p:attrName>
                                        </p:attrNameLst>
                                      </p:cBhvr>
                                      <p:to>
                                        <p:strVal val="visible"/>
                                      </p:to>
                                    </p:set>
                                    <p:animEffect transition="in" filter="blinds(horizontal)">
                                      <p:cBhvr>
                                        <p:cTn id="12" dur="500"/>
                                        <p:tgtEl>
                                          <p:spTgt spid="15362"/>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15363"/>
                                        </p:tgtEl>
                                        <p:attrNameLst>
                                          <p:attrName>style.visibility</p:attrName>
                                        </p:attrNameLst>
                                      </p:cBhvr>
                                      <p:to>
                                        <p:strVal val="visible"/>
                                      </p:to>
                                    </p:set>
                                    <p:animEffect transition="in" filter="diamond(in)">
                                      <p:cBhvr>
                                        <p:cTn id="17" dur="2000"/>
                                        <p:tgtEl>
                                          <p:spTgt spid="153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P spid="15363" grpId="0"/>
      <p:bldP spid="1536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3" descr="C:\Users\pc\Desktop\file per la tesi\SIMULAZIONE fine\5CARICO NOTTURNO E DIURNO CON CARICO DIURNO_2 1000W E SCAMBIO D'ENERGIA DA 1 A 2.jpg"/>
          <p:cNvPicPr>
            <a:picLocks noChangeAspect="1" noChangeArrowheads="1"/>
          </p:cNvPicPr>
          <p:nvPr/>
        </p:nvPicPr>
        <p:blipFill>
          <a:blip r:embed="rId2"/>
          <a:srcRect/>
          <a:stretch>
            <a:fillRect/>
          </a:stretch>
        </p:blipFill>
        <p:spPr bwMode="auto">
          <a:xfrm>
            <a:off x="0" y="620713"/>
            <a:ext cx="9144000" cy="6237287"/>
          </a:xfrm>
          <a:prstGeom prst="rect">
            <a:avLst/>
          </a:prstGeom>
          <a:noFill/>
          <a:ln w="9525">
            <a:noFill/>
            <a:miter lim="800000"/>
            <a:headEnd/>
            <a:tailEnd/>
          </a:ln>
        </p:spPr>
      </p:pic>
      <p:sp>
        <p:nvSpPr>
          <p:cNvPr id="11" name="Freccia in giù 10"/>
          <p:cNvSpPr/>
          <p:nvPr/>
        </p:nvSpPr>
        <p:spPr>
          <a:xfrm>
            <a:off x="5580063" y="1916113"/>
            <a:ext cx="214312" cy="3143250"/>
          </a:xfrm>
          <a:prstGeom prst="downArrow">
            <a:avLst/>
          </a:prstGeom>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2" name="Rettangolo arrotondato 11"/>
          <p:cNvSpPr/>
          <p:nvPr/>
        </p:nvSpPr>
        <p:spPr>
          <a:xfrm>
            <a:off x="3276600" y="5516563"/>
            <a:ext cx="2643188" cy="1152525"/>
          </a:xfrm>
          <a:prstGeom prst="roundRect">
            <a:avLst/>
          </a:prstGeom>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400">
                <a:solidFill>
                  <a:srgbClr val="FFFFFF"/>
                </a:solidFill>
                <a:effectLst>
                  <a:outerShdw blurRad="38100" dist="38100" dir="2700000" algn="tl">
                    <a:srgbClr val="000000"/>
                  </a:outerShdw>
                </a:effectLst>
                <a:cs typeface="Arial" charset="0"/>
              </a:rPr>
              <a:t>LA DIFFERENZA TRA LA POTENZA ASSORBITA DAI CARICHI E QUELLA PRODOTTA RAPPRESENTA LA RICHIESTA ESTERNA DELL’ABITAZIONE.</a:t>
            </a:r>
          </a:p>
        </p:txBody>
      </p:sp>
      <p:sp>
        <p:nvSpPr>
          <p:cNvPr id="13" name="Freccia a destra 12"/>
          <p:cNvSpPr/>
          <p:nvPr/>
        </p:nvSpPr>
        <p:spPr>
          <a:xfrm rot="20397354">
            <a:off x="5940425" y="5805488"/>
            <a:ext cx="2446338" cy="171450"/>
          </a:xfrm>
          <a:prstGeom prst="rightArrow">
            <a:avLst/>
          </a:prstGeom>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28674" name="CasellaDiTesto 6"/>
          <p:cNvSpPr txBox="1">
            <a:spLocks noChangeArrowheads="1"/>
          </p:cNvSpPr>
          <p:nvPr/>
        </p:nvSpPr>
        <p:spPr bwMode="auto">
          <a:xfrm>
            <a:off x="0" y="142875"/>
            <a:ext cx="9144000" cy="396875"/>
          </a:xfrm>
          <a:prstGeom prst="rect">
            <a:avLst/>
          </a:prstGeom>
          <a:noFill/>
          <a:ln w="9525">
            <a:noFill/>
            <a:miter lim="800000"/>
            <a:headEnd/>
            <a:tailEnd/>
          </a:ln>
        </p:spPr>
        <p:txBody>
          <a:bodyPr>
            <a:spAutoFit/>
          </a:bodyPr>
          <a:lstStyle/>
          <a:p>
            <a:pPr algn="ctr"/>
            <a:r>
              <a:rPr lang="it-IT" sz="2000">
                <a:solidFill>
                  <a:srgbClr val="FF0000"/>
                </a:solidFill>
                <a:effectLst>
                  <a:outerShdw blurRad="38100" dist="38100" dir="2700000" algn="tl">
                    <a:srgbClr val="C0C0C0"/>
                  </a:outerShdw>
                </a:effectLst>
                <a:latin typeface="Comic Sans MS" pitchFamily="66" charset="0"/>
              </a:rPr>
              <a:t>SECONDO SCENARIO: GESTIONE DECENTRALIZZATA</a:t>
            </a:r>
          </a:p>
        </p:txBody>
      </p:sp>
      <p:sp>
        <p:nvSpPr>
          <p:cNvPr id="9" name="Rettangolo arrotondato 8"/>
          <p:cNvSpPr/>
          <p:nvPr/>
        </p:nvSpPr>
        <p:spPr>
          <a:xfrm>
            <a:off x="2843213" y="908050"/>
            <a:ext cx="3429000" cy="1214438"/>
          </a:xfrm>
          <a:prstGeom prst="roundRect">
            <a:avLst/>
          </a:prstGeom>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a:solidFill>
                  <a:srgbClr val="FFFFFF"/>
                </a:solidFill>
                <a:effectLst>
                  <a:outerShdw blurRad="38100" dist="38100" dir="2700000" algn="tl">
                    <a:srgbClr val="000000"/>
                  </a:outerShdw>
                </a:effectLst>
                <a:cs typeface="Arial" charset="0"/>
              </a:rPr>
              <a:t>L’ENERGIA RESIDUA EROGATA IN RETE DAL TANDEM DEGLI IMPIANTI</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8674"/>
                                        </p:tgtEl>
                                        <p:attrNameLst>
                                          <p:attrName>style.visibility</p:attrName>
                                        </p:attrNameLst>
                                      </p:cBhvr>
                                      <p:to>
                                        <p:strVal val="visible"/>
                                      </p:to>
                                    </p:set>
                                    <p:anim calcmode="lin" valueType="num">
                                      <p:cBhvr additive="base">
                                        <p:cTn id="7" dur="500" fill="hold"/>
                                        <p:tgtEl>
                                          <p:spTgt spid="28674"/>
                                        </p:tgtEl>
                                        <p:attrNameLst>
                                          <p:attrName>ppt_x</p:attrName>
                                        </p:attrNameLst>
                                      </p:cBhvr>
                                      <p:tavLst>
                                        <p:tav tm="0">
                                          <p:val>
                                            <p:strVal val="#ppt_x"/>
                                          </p:val>
                                        </p:tav>
                                        <p:tav tm="100000">
                                          <p:val>
                                            <p:strVal val="#ppt_x"/>
                                          </p:val>
                                        </p:tav>
                                      </p:tavLst>
                                    </p:anim>
                                    <p:anim calcmode="lin" valueType="num">
                                      <p:cBhvr additive="base">
                                        <p:cTn id="8" dur="500" fill="hold"/>
                                        <p:tgtEl>
                                          <p:spTgt spid="2867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31" presetClass="entr" presetSubtype="0" fill="hold" nodeType="afterEffect">
                                  <p:stCondLst>
                                    <p:cond delay="0"/>
                                  </p:stCondLst>
                                  <p:iterate type="lt">
                                    <p:tmPct val="5000"/>
                                  </p:iterate>
                                  <p:childTnLst>
                                    <p:set>
                                      <p:cBhvr>
                                        <p:cTn id="11" dur="1" fill="hold">
                                          <p:stCondLst>
                                            <p:cond delay="0"/>
                                          </p:stCondLst>
                                        </p:cTn>
                                        <p:tgtEl>
                                          <p:spTgt spid="32769"/>
                                        </p:tgtEl>
                                        <p:attrNameLst>
                                          <p:attrName>style.visibility</p:attrName>
                                        </p:attrNameLst>
                                      </p:cBhvr>
                                      <p:to>
                                        <p:strVal val="visible"/>
                                      </p:to>
                                    </p:set>
                                    <p:anim calcmode="lin" valueType="num">
                                      <p:cBhvr>
                                        <p:cTn id="12" dur="1000" fill="hold"/>
                                        <p:tgtEl>
                                          <p:spTgt spid="32769"/>
                                        </p:tgtEl>
                                        <p:attrNameLst>
                                          <p:attrName>ppt_w</p:attrName>
                                        </p:attrNameLst>
                                      </p:cBhvr>
                                      <p:tavLst>
                                        <p:tav tm="0">
                                          <p:val>
                                            <p:fltVal val="0"/>
                                          </p:val>
                                        </p:tav>
                                        <p:tav tm="100000">
                                          <p:val>
                                            <p:strVal val="#ppt_w"/>
                                          </p:val>
                                        </p:tav>
                                      </p:tavLst>
                                    </p:anim>
                                    <p:anim calcmode="lin" valueType="num">
                                      <p:cBhvr>
                                        <p:cTn id="13" dur="1000" fill="hold"/>
                                        <p:tgtEl>
                                          <p:spTgt spid="32769"/>
                                        </p:tgtEl>
                                        <p:attrNameLst>
                                          <p:attrName>ppt_h</p:attrName>
                                        </p:attrNameLst>
                                      </p:cBhvr>
                                      <p:tavLst>
                                        <p:tav tm="0">
                                          <p:val>
                                            <p:fltVal val="0"/>
                                          </p:val>
                                        </p:tav>
                                        <p:tav tm="100000">
                                          <p:val>
                                            <p:strVal val="#ppt_h"/>
                                          </p:val>
                                        </p:tav>
                                      </p:tavLst>
                                    </p:anim>
                                    <p:anim calcmode="lin" valueType="num">
                                      <p:cBhvr>
                                        <p:cTn id="14" dur="1000" fill="hold"/>
                                        <p:tgtEl>
                                          <p:spTgt spid="32769"/>
                                        </p:tgtEl>
                                        <p:attrNameLst>
                                          <p:attrName>style.rotation</p:attrName>
                                        </p:attrNameLst>
                                      </p:cBhvr>
                                      <p:tavLst>
                                        <p:tav tm="0">
                                          <p:val>
                                            <p:fltVal val="90"/>
                                          </p:val>
                                        </p:tav>
                                        <p:tav tm="100000">
                                          <p:val>
                                            <p:fltVal val="0"/>
                                          </p:val>
                                        </p:tav>
                                      </p:tavLst>
                                    </p:anim>
                                    <p:animEffect transition="in" filter="fade">
                                      <p:cBhvr>
                                        <p:cTn id="15" dur="1000"/>
                                        <p:tgtEl>
                                          <p:spTgt spid="32769"/>
                                        </p:tgtEl>
                                      </p:cBhvr>
                                    </p:animEffect>
                                  </p:childTnLst>
                                </p:cTn>
                              </p:par>
                            </p:childTnLst>
                          </p:cTn>
                        </p:par>
                      </p:childTnLst>
                    </p:cTn>
                  </p:par>
                  <p:par>
                    <p:cTn id="16" fill="hold">
                      <p:stCondLst>
                        <p:cond delay="indefinite"/>
                      </p:stCondLst>
                      <p:childTnLst>
                        <p:par>
                          <p:cTn id="17" fill="hold">
                            <p:stCondLst>
                              <p:cond delay="0"/>
                            </p:stCondLst>
                            <p:childTnLst>
                              <p:par>
                                <p:cTn id="18" presetID="34"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 from="(-#ppt_w/2)" to="(#ppt_x)" calcmode="lin" valueType="num">
                                      <p:cBhvr>
                                        <p:cTn id="20" dur="600" fill="hold">
                                          <p:stCondLst>
                                            <p:cond delay="0"/>
                                          </p:stCondLst>
                                        </p:cTn>
                                        <p:tgtEl>
                                          <p:spTgt spid="12"/>
                                        </p:tgtEl>
                                        <p:attrNameLst>
                                          <p:attrName>ppt_x</p:attrName>
                                        </p:attrNameLst>
                                      </p:cBhvr>
                                    </p:anim>
                                    <p:anim from="0" to="-1.0" calcmode="lin" valueType="num">
                                      <p:cBhvr>
                                        <p:cTn id="21" dur="200" decel="50000" autoRev="1" fill="hold">
                                          <p:stCondLst>
                                            <p:cond delay="600"/>
                                          </p:stCondLst>
                                        </p:cTn>
                                        <p:tgtEl>
                                          <p:spTgt spid="12"/>
                                        </p:tgtEl>
                                        <p:attrNameLst>
                                          <p:attrName>xshear</p:attrName>
                                        </p:attrNameLst>
                                      </p:cBhvr>
                                    </p:anim>
                                    <p:animScale>
                                      <p:cBhvr>
                                        <p:cTn id="22" dur="200" decel="100000" autoRev="1" fill="hold">
                                          <p:stCondLst>
                                            <p:cond delay="600"/>
                                          </p:stCondLst>
                                        </p:cTn>
                                        <p:tgtEl>
                                          <p:spTgt spid="12"/>
                                        </p:tgtEl>
                                      </p:cBhvr>
                                      <p:from x="100000" y="100000"/>
                                      <p:to x="80000" y="100000"/>
                                    </p:animScale>
                                    <p:anim by="(#ppt_h/3+#ppt_w*0.1)" calcmode="lin" valueType="num">
                                      <p:cBhvr additive="sum">
                                        <p:cTn id="23" dur="200" decel="100000" autoRev="1" fill="hold">
                                          <p:stCondLst>
                                            <p:cond delay="600"/>
                                          </p:stCondLst>
                                        </p:cTn>
                                        <p:tgtEl>
                                          <p:spTgt spid="12"/>
                                        </p:tgtEl>
                                        <p:attrNameLst>
                                          <p:attrName>ppt_x</p:attrName>
                                        </p:attrNameLst>
                                      </p:cBhvr>
                                    </p:anim>
                                  </p:childTnLst>
                                </p:cTn>
                              </p:par>
                            </p:childTnLst>
                          </p:cTn>
                        </p:par>
                        <p:par>
                          <p:cTn id="24" fill="hold">
                            <p:stCondLst>
                              <p:cond delay="1000"/>
                            </p:stCondLst>
                            <p:childTnLst>
                              <p:par>
                                <p:cTn id="25" presetID="34"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from="(-#ppt_w/2)" to="(#ppt_x)" calcmode="lin" valueType="num">
                                      <p:cBhvr>
                                        <p:cTn id="27" dur="600" fill="hold">
                                          <p:stCondLst>
                                            <p:cond delay="0"/>
                                          </p:stCondLst>
                                        </p:cTn>
                                        <p:tgtEl>
                                          <p:spTgt spid="13"/>
                                        </p:tgtEl>
                                        <p:attrNameLst>
                                          <p:attrName>ppt_x</p:attrName>
                                        </p:attrNameLst>
                                      </p:cBhvr>
                                    </p:anim>
                                    <p:anim from="0" to="-1.0" calcmode="lin" valueType="num">
                                      <p:cBhvr>
                                        <p:cTn id="28" dur="200" decel="50000" autoRev="1" fill="hold">
                                          <p:stCondLst>
                                            <p:cond delay="600"/>
                                          </p:stCondLst>
                                        </p:cTn>
                                        <p:tgtEl>
                                          <p:spTgt spid="13"/>
                                        </p:tgtEl>
                                        <p:attrNameLst>
                                          <p:attrName>xshear</p:attrName>
                                        </p:attrNameLst>
                                      </p:cBhvr>
                                    </p:anim>
                                    <p:animScale>
                                      <p:cBhvr>
                                        <p:cTn id="29" dur="200" decel="100000" autoRev="1" fill="hold">
                                          <p:stCondLst>
                                            <p:cond delay="600"/>
                                          </p:stCondLst>
                                        </p:cTn>
                                        <p:tgtEl>
                                          <p:spTgt spid="13"/>
                                        </p:tgtEl>
                                      </p:cBhvr>
                                      <p:from x="100000" y="100000"/>
                                      <p:to x="80000" y="100000"/>
                                    </p:animScale>
                                    <p:anim by="(#ppt_h/3+#ppt_w*0.1)" calcmode="lin" valueType="num">
                                      <p:cBhvr additive="sum">
                                        <p:cTn id="30" dur="200" decel="100000" autoRev="1" fill="hold">
                                          <p:stCondLst>
                                            <p:cond delay="600"/>
                                          </p:stCondLst>
                                        </p:cTn>
                                        <p:tgtEl>
                                          <p:spTgt spid="13"/>
                                        </p:tgtEl>
                                        <p:attrNameLst>
                                          <p:attrName>ppt_x</p:attrName>
                                        </p:attrNameLst>
                                      </p:cBhvr>
                                    </p:anim>
                                  </p:childTnLst>
                                </p:cTn>
                              </p:par>
                            </p:childTnLst>
                          </p:cTn>
                        </p:par>
                      </p:childTnLst>
                    </p:cTn>
                  </p:par>
                  <p:par>
                    <p:cTn id="31" fill="hold">
                      <p:stCondLst>
                        <p:cond delay="indefinite"/>
                      </p:stCondLst>
                      <p:childTnLst>
                        <p:par>
                          <p:cTn id="32" fill="hold">
                            <p:stCondLst>
                              <p:cond delay="0"/>
                            </p:stCondLst>
                            <p:childTnLst>
                              <p:par>
                                <p:cTn id="33" presetID="21" presetClass="entr" presetSubtype="4"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heel(4)">
                                      <p:cBhvr>
                                        <p:cTn id="35" dur="2000"/>
                                        <p:tgtEl>
                                          <p:spTgt spid="9"/>
                                        </p:tgtEl>
                                      </p:cBhvr>
                                    </p:animEffect>
                                  </p:childTnLst>
                                </p:cTn>
                              </p:par>
                            </p:childTnLst>
                          </p:cTn>
                        </p:par>
                        <p:par>
                          <p:cTn id="36" fill="hold">
                            <p:stCondLst>
                              <p:cond delay="20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28674" grpId="0"/>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3794" name="CasellaDiTesto 4"/>
          <p:cNvSpPr txBox="1">
            <a:spLocks noChangeArrowheads="1"/>
          </p:cNvSpPr>
          <p:nvPr/>
        </p:nvSpPr>
        <p:spPr bwMode="auto">
          <a:xfrm>
            <a:off x="0" y="142875"/>
            <a:ext cx="9144000" cy="400050"/>
          </a:xfrm>
          <a:prstGeom prst="rect">
            <a:avLst/>
          </a:prstGeom>
          <a:noFill/>
          <a:ln w="9525">
            <a:noFill/>
            <a:miter lim="800000"/>
            <a:headEnd/>
            <a:tailEnd/>
          </a:ln>
        </p:spPr>
        <p:txBody>
          <a:bodyPr>
            <a:spAutoFit/>
          </a:bodyPr>
          <a:lstStyle/>
          <a:p>
            <a:pPr algn="ctr">
              <a:defRPr/>
            </a:pPr>
            <a:r>
              <a:rPr lang="it-IT" sz="2000" dirty="0">
                <a:solidFill>
                  <a:srgbClr val="FF0000"/>
                </a:solidFill>
                <a:effectLst>
                  <a:outerShdw blurRad="38100" dist="38100" dir="2700000" algn="tl">
                    <a:srgbClr val="000000"/>
                  </a:outerShdw>
                </a:effectLst>
                <a:latin typeface="Comic Sans MS" pitchFamily="66" charset="0"/>
              </a:rPr>
              <a:t>DESCRIZIONE TERZO SCENARIO</a:t>
            </a:r>
            <a:endParaRPr lang="it-IT" sz="2000" dirty="0">
              <a:solidFill>
                <a:srgbClr val="FF0000"/>
              </a:solidFill>
              <a:latin typeface="Comic Sans MS" pitchFamily="66" charset="0"/>
            </a:endParaRPr>
          </a:p>
        </p:txBody>
      </p:sp>
      <p:sp>
        <p:nvSpPr>
          <p:cNvPr id="6" name="Rettangolo 5"/>
          <p:cNvSpPr/>
          <p:nvPr/>
        </p:nvSpPr>
        <p:spPr>
          <a:xfrm>
            <a:off x="684213" y="3429000"/>
            <a:ext cx="7929562" cy="2214563"/>
          </a:xfrm>
          <a:prstGeom prst="rect">
            <a:avLst/>
          </a:prstGeom>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it-IT" sz="1600">
                <a:solidFill>
                  <a:srgbClr val="FFFFFF"/>
                </a:solidFill>
                <a:effectLst>
                  <a:outerShdw blurRad="38100" dist="38100" dir="2700000" algn="tl">
                    <a:srgbClr val="000000"/>
                  </a:outerShdw>
                </a:effectLst>
                <a:latin typeface="Comic Sans MS" pitchFamily="66" charset="0"/>
                <a:cs typeface="Arial" charset="0"/>
              </a:rPr>
              <a:t>IN QUESTA FASE SONO STATI DISATTIVATI I CARICHI DELLE DUE ABITAZIONI COSI’ DA SIMULARE DUE IMPIANTI DESTINATI ALLA SOLA PRODUZIONE DI ENERGIA ELETTRICA.</a:t>
            </a:r>
          </a:p>
          <a:p>
            <a:pPr algn="just">
              <a:defRPr/>
            </a:pPr>
            <a:r>
              <a:rPr lang="it-IT" sz="1600">
                <a:solidFill>
                  <a:srgbClr val="FFFFFF"/>
                </a:solidFill>
                <a:effectLst>
                  <a:outerShdw blurRad="38100" dist="38100" dir="2700000" algn="tl">
                    <a:srgbClr val="000000"/>
                  </a:outerShdw>
                </a:effectLst>
                <a:latin typeface="Comic Sans MS" pitchFamily="66" charset="0"/>
                <a:cs typeface="Arial" charset="0"/>
              </a:rPr>
              <a:t>OVVIAMENTE, TUTTA L’ENERGIA PRODOTTA SARA’ CEDUTA ALLA RETE.</a:t>
            </a:r>
            <a:r>
              <a:rPr lang="it-IT" sz="1600">
                <a:solidFill>
                  <a:srgbClr val="FFFFFF"/>
                </a:solidFill>
                <a:latin typeface="Comic Sans MS" pitchFamily="66" charset="0"/>
                <a:cs typeface="Arial" charset="0"/>
              </a:rPr>
              <a:t> </a:t>
            </a:r>
          </a:p>
        </p:txBody>
      </p:sp>
      <p:sp>
        <p:nvSpPr>
          <p:cNvPr id="2" name="Rettangolo 7"/>
          <p:cNvSpPr/>
          <p:nvPr/>
        </p:nvSpPr>
        <p:spPr>
          <a:xfrm>
            <a:off x="684213" y="620713"/>
            <a:ext cx="7929562" cy="1223962"/>
          </a:xfrm>
          <a:prstGeom prst="rect">
            <a:avLst/>
          </a:prstGeom>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600">
                <a:solidFill>
                  <a:srgbClr val="FFFFFF"/>
                </a:solidFill>
                <a:effectLst>
                  <a:outerShdw blurRad="38100" dist="38100" dir="2700000" algn="tl">
                    <a:srgbClr val="000000"/>
                  </a:outerShdw>
                </a:effectLst>
                <a:latin typeface="Comic Sans MS" pitchFamily="66" charset="0"/>
                <a:cs typeface="Arial" charset="0"/>
              </a:rPr>
              <a:t>ABITAZIONE 1: POTENZA ASSORBITA NELLE 24 h SEMPRE = 0W</a:t>
            </a:r>
          </a:p>
          <a:p>
            <a:pPr algn="ctr">
              <a:defRPr/>
            </a:pPr>
            <a:r>
              <a:rPr lang="it-IT" sz="1600">
                <a:solidFill>
                  <a:srgbClr val="FFFFFF"/>
                </a:solidFill>
                <a:effectLst>
                  <a:outerShdw blurRad="38100" dist="38100" dir="2700000" algn="tl">
                    <a:srgbClr val="000000"/>
                  </a:outerShdw>
                </a:effectLst>
                <a:latin typeface="Comic Sans MS" pitchFamily="66" charset="0"/>
                <a:cs typeface="Arial" charset="0"/>
              </a:rPr>
              <a:t>ABITAZIONE 2: POTENZA ASSORBITA NELLE 24 h SEMPRE = 0W   </a:t>
            </a:r>
          </a:p>
          <a:p>
            <a:pPr algn="ctr">
              <a:defRPr/>
            </a:pPr>
            <a:endParaRPr lang="it-IT" sz="1600">
              <a:solidFill>
                <a:srgbClr val="FFFFFF"/>
              </a:solidFill>
              <a:effectLst>
                <a:outerShdw blurRad="38100" dist="38100" dir="2700000" algn="tl">
                  <a:srgbClr val="000000"/>
                </a:outerShdw>
              </a:effectLst>
              <a:latin typeface="Comic Sans MS" pitchFamily="66" charset="0"/>
              <a:cs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3794"/>
                                        </p:tgtEl>
                                        <p:attrNameLst>
                                          <p:attrName>style.visibility</p:attrName>
                                        </p:attrNameLst>
                                      </p:cBhvr>
                                      <p:to>
                                        <p:strVal val="visible"/>
                                      </p:to>
                                    </p:set>
                                    <p:anim calcmode="lin" valueType="num">
                                      <p:cBhvr additive="base">
                                        <p:cTn id="7" dur="500" fill="hold"/>
                                        <p:tgtEl>
                                          <p:spTgt spid="33794"/>
                                        </p:tgtEl>
                                        <p:attrNameLst>
                                          <p:attrName>ppt_x</p:attrName>
                                        </p:attrNameLst>
                                      </p:cBhvr>
                                      <p:tavLst>
                                        <p:tav tm="0">
                                          <p:val>
                                            <p:strVal val="#ppt_x"/>
                                          </p:val>
                                        </p:tav>
                                        <p:tav tm="100000">
                                          <p:val>
                                            <p:strVal val="#ppt_x"/>
                                          </p:val>
                                        </p:tav>
                                      </p:tavLst>
                                    </p:anim>
                                    <p:anim calcmode="lin" valueType="num">
                                      <p:cBhvr additive="base">
                                        <p:cTn id="8" dur="500" fill="hold"/>
                                        <p:tgtEl>
                                          <p:spTgt spid="3379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9" presetClass="entr" presetSubtype="10"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0" fill="hold"/>
                                        <p:tgtEl>
                                          <p:spTgt spid="2"/>
                                        </p:tgtEl>
                                        <p:attrNameLst>
                                          <p:attrName>ppt_w</p:attrName>
                                        </p:attrNameLst>
                                      </p:cBhvr>
                                      <p:tavLst>
                                        <p:tav tm="0" fmla="#ppt_w*sin(2.5*pi*$)">
                                          <p:val>
                                            <p:fltVal val="0"/>
                                          </p:val>
                                        </p:tav>
                                        <p:tav tm="100000">
                                          <p:val>
                                            <p:fltVal val="1"/>
                                          </p:val>
                                        </p:tav>
                                      </p:tavLst>
                                    </p:anim>
                                    <p:anim calcmode="lin" valueType="num">
                                      <p:cBhvr>
                                        <p:cTn id="13" dur="5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5"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19"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20"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21" dur="1000" fill="hold"/>
                                        <p:tgtEl>
                                          <p:spTgt spid="6"/>
                                        </p:tgtEl>
                                        <p:attrNameLst>
                                          <p:attrName>ppt_h</p:attrName>
                                        </p:attrNameLst>
                                      </p:cBhvr>
                                      <p:tavLst>
                                        <p:tav tm="0">
                                          <p:val>
                                            <p:strVal val="#ppt_h"/>
                                          </p:val>
                                        </p:tav>
                                        <p:tav tm="100000">
                                          <p:val>
                                            <p:strVal val="#ppt_h"/>
                                          </p:val>
                                        </p:tav>
                                      </p:tavLst>
                                    </p:anim>
                                    <p:anim calcmode="lin" valueType="num">
                                      <p:cBhvr>
                                        <p:cTn id="22"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23"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24"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25" dur="1000" decel="50000">
                                          <p:stCondLst>
                                            <p:cond delay="0"/>
                                          </p:stCondLst>
                                        </p:cTn>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p:bldP spid="6" grpId="0" animBg="1"/>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2" descr="C:\Users\pc\Desktop\file per la tesi\SIMULAZIONE fine\6CARICO_1 E 2 NULLI POTENZA COMPLESSIVA PRODOTTA E CEDUTA ALLA RETE.jpg"/>
          <p:cNvPicPr>
            <a:picLocks noChangeAspect="1" noChangeArrowheads="1"/>
          </p:cNvPicPr>
          <p:nvPr/>
        </p:nvPicPr>
        <p:blipFill>
          <a:blip r:embed="rId2"/>
          <a:srcRect/>
          <a:stretch>
            <a:fillRect/>
          </a:stretch>
        </p:blipFill>
        <p:spPr bwMode="auto">
          <a:xfrm>
            <a:off x="0" y="620713"/>
            <a:ext cx="9144000" cy="6237287"/>
          </a:xfrm>
          <a:prstGeom prst="rect">
            <a:avLst/>
          </a:prstGeom>
          <a:noFill/>
          <a:ln w="9525">
            <a:noFill/>
            <a:miter lim="800000"/>
            <a:headEnd/>
            <a:tailEnd/>
          </a:ln>
        </p:spPr>
      </p:pic>
      <p:sp>
        <p:nvSpPr>
          <p:cNvPr id="45059" name="CasellaDiTesto 5"/>
          <p:cNvSpPr txBox="1">
            <a:spLocks noChangeArrowheads="1"/>
          </p:cNvSpPr>
          <p:nvPr/>
        </p:nvSpPr>
        <p:spPr bwMode="auto">
          <a:xfrm>
            <a:off x="0" y="115888"/>
            <a:ext cx="9144000" cy="396875"/>
          </a:xfrm>
          <a:prstGeom prst="rect">
            <a:avLst/>
          </a:prstGeom>
          <a:noFill/>
          <a:ln w="9525">
            <a:noFill/>
            <a:miter lim="800000"/>
            <a:headEnd/>
            <a:tailEnd/>
          </a:ln>
        </p:spPr>
        <p:txBody>
          <a:bodyPr>
            <a:spAutoFit/>
          </a:bodyPr>
          <a:lstStyle/>
          <a:p>
            <a:pPr algn="ctr">
              <a:defRPr/>
            </a:pPr>
            <a:r>
              <a:rPr lang="it-IT" sz="2000" dirty="0">
                <a:solidFill>
                  <a:srgbClr val="FF0000"/>
                </a:solidFill>
                <a:effectLst>
                  <a:outerShdw blurRad="38100" dist="38100" dir="2700000" algn="tl">
                    <a:srgbClr val="000000"/>
                  </a:outerShdw>
                </a:effectLst>
                <a:latin typeface="Comic Sans MS" pitchFamily="66" charset="0"/>
              </a:rPr>
              <a:t>DESCRIZIONE TERZO SCENARIO</a:t>
            </a:r>
            <a:endParaRPr lang="it-IT" sz="2000" dirty="0">
              <a:solidFill>
                <a:srgbClr val="FF0000"/>
              </a:solidFill>
              <a:latin typeface="Comic Sans MS" pitchFamily="66" charset="0"/>
            </a:endParaRPr>
          </a:p>
        </p:txBody>
      </p:sp>
      <p:sp>
        <p:nvSpPr>
          <p:cNvPr id="8" name="Freccia in giù 7"/>
          <p:cNvSpPr>
            <a:spLocks noChangeArrowheads="1"/>
          </p:cNvSpPr>
          <p:nvPr/>
        </p:nvSpPr>
        <p:spPr bwMode="auto">
          <a:xfrm rot="-1922671">
            <a:off x="6516688" y="1844675"/>
            <a:ext cx="144462" cy="3816350"/>
          </a:xfrm>
          <a:prstGeom prst="downArrow">
            <a:avLst>
              <a:gd name="adj1" fmla="val 50000"/>
              <a:gd name="adj2" fmla="val 217701"/>
            </a:avLst>
          </a:prstGeom>
          <a:solidFill>
            <a:schemeClr val="accent1"/>
          </a:solidFill>
          <a:ln w="25400" algn="ctr">
            <a:solidFill>
              <a:srgbClr val="F79646"/>
            </a:solidFill>
            <a:miter lim="800000"/>
            <a:headEnd/>
            <a:tailEnd/>
          </a:ln>
        </p:spPr>
        <p:txBody>
          <a:bodyPr anchor="ctr"/>
          <a:lstStyle/>
          <a:p>
            <a:pPr algn="ctr" fontAlgn="auto">
              <a:spcBef>
                <a:spcPts val="0"/>
              </a:spcBef>
              <a:spcAft>
                <a:spcPts val="0"/>
              </a:spcAft>
              <a:defRPr/>
            </a:pPr>
            <a:endParaRPr lang="it-IT">
              <a:solidFill>
                <a:schemeClr val="lt1"/>
              </a:solidFill>
              <a:latin typeface="+mn-lt"/>
              <a:cs typeface="+mn-cs"/>
            </a:endParaRPr>
          </a:p>
        </p:txBody>
      </p:sp>
      <p:sp>
        <p:nvSpPr>
          <p:cNvPr id="9" name="Freccia in giù 8"/>
          <p:cNvSpPr>
            <a:spLocks noChangeArrowheads="1"/>
          </p:cNvSpPr>
          <p:nvPr/>
        </p:nvSpPr>
        <p:spPr bwMode="auto">
          <a:xfrm rot="1875654">
            <a:off x="2627313" y="2060575"/>
            <a:ext cx="144462" cy="3455988"/>
          </a:xfrm>
          <a:prstGeom prst="downArrow">
            <a:avLst>
              <a:gd name="adj1" fmla="val 50000"/>
              <a:gd name="adj2" fmla="val 197145"/>
            </a:avLst>
          </a:prstGeom>
          <a:solidFill>
            <a:schemeClr val="accent1"/>
          </a:solidFill>
          <a:ln w="25400" algn="ctr">
            <a:solidFill>
              <a:srgbClr val="F79646"/>
            </a:solidFill>
            <a:miter lim="800000"/>
            <a:headEnd/>
            <a:tailEnd/>
          </a:ln>
        </p:spPr>
        <p:txBody>
          <a:bodyPr anchor="ctr"/>
          <a:lstStyle/>
          <a:p>
            <a:pPr algn="ctr" fontAlgn="auto">
              <a:spcBef>
                <a:spcPts val="0"/>
              </a:spcBef>
              <a:spcAft>
                <a:spcPts val="0"/>
              </a:spcAft>
              <a:defRPr/>
            </a:pPr>
            <a:endParaRPr lang="it-IT">
              <a:solidFill>
                <a:schemeClr val="lt1"/>
              </a:solidFill>
              <a:latin typeface="+mn-lt"/>
              <a:cs typeface="+mn-cs"/>
            </a:endParaRPr>
          </a:p>
        </p:txBody>
      </p:sp>
      <p:sp>
        <p:nvSpPr>
          <p:cNvPr id="11" name="Freccia in giù 10"/>
          <p:cNvSpPr>
            <a:spLocks noChangeArrowheads="1"/>
          </p:cNvSpPr>
          <p:nvPr/>
        </p:nvSpPr>
        <p:spPr bwMode="auto">
          <a:xfrm rot="8771893">
            <a:off x="5508625" y="4365625"/>
            <a:ext cx="173038" cy="1512888"/>
          </a:xfrm>
          <a:prstGeom prst="downArrow">
            <a:avLst>
              <a:gd name="adj1" fmla="val 50000"/>
              <a:gd name="adj2" fmla="val 121433"/>
            </a:avLst>
          </a:prstGeom>
          <a:solidFill>
            <a:schemeClr val="accent1"/>
          </a:solidFill>
          <a:ln w="25400" algn="ctr">
            <a:solidFill>
              <a:srgbClr val="F79646"/>
            </a:solidFill>
            <a:miter lim="800000"/>
            <a:headEnd/>
            <a:tailEnd/>
          </a:ln>
        </p:spPr>
        <p:txBody>
          <a:bodyPr rot="10800000" anchor="ctr"/>
          <a:lstStyle/>
          <a:p>
            <a:pPr algn="ctr" fontAlgn="auto">
              <a:spcBef>
                <a:spcPts val="0"/>
              </a:spcBef>
              <a:spcAft>
                <a:spcPts val="0"/>
              </a:spcAft>
              <a:defRPr/>
            </a:pPr>
            <a:endParaRPr lang="it-IT">
              <a:solidFill>
                <a:schemeClr val="lt1"/>
              </a:solidFill>
              <a:latin typeface="+mn-lt"/>
              <a:cs typeface="+mn-cs"/>
            </a:endParaRPr>
          </a:p>
        </p:txBody>
      </p:sp>
      <p:sp>
        <p:nvSpPr>
          <p:cNvPr id="2" name="Freccia in giù 10"/>
          <p:cNvSpPr>
            <a:spLocks noChangeArrowheads="1"/>
          </p:cNvSpPr>
          <p:nvPr/>
        </p:nvSpPr>
        <p:spPr bwMode="auto">
          <a:xfrm rot="3481218">
            <a:off x="2935288" y="5715000"/>
            <a:ext cx="177800" cy="1079500"/>
          </a:xfrm>
          <a:prstGeom prst="downArrow">
            <a:avLst>
              <a:gd name="adj1" fmla="val 50000"/>
              <a:gd name="adj2" fmla="val 84325"/>
            </a:avLst>
          </a:prstGeom>
          <a:solidFill>
            <a:schemeClr val="accent1"/>
          </a:solidFill>
          <a:ln w="25400" algn="ctr">
            <a:solidFill>
              <a:srgbClr val="F79646"/>
            </a:solidFill>
            <a:miter lim="800000"/>
            <a:headEnd/>
            <a:tailEnd/>
          </a:ln>
        </p:spPr>
        <p:txBody>
          <a:bodyPr anchor="ctr"/>
          <a:lstStyle/>
          <a:p>
            <a:pPr algn="ctr" fontAlgn="auto">
              <a:spcBef>
                <a:spcPts val="0"/>
              </a:spcBef>
              <a:spcAft>
                <a:spcPts val="0"/>
              </a:spcAft>
              <a:defRPr/>
            </a:pPr>
            <a:endParaRPr lang="it-IT">
              <a:solidFill>
                <a:schemeClr val="lt1"/>
              </a:solidFill>
              <a:latin typeface="+mn-lt"/>
              <a:cs typeface="+mn-cs"/>
            </a:endParaRPr>
          </a:p>
        </p:txBody>
      </p:sp>
      <p:sp>
        <p:nvSpPr>
          <p:cNvPr id="10" name="Rettangolo arrotondato 9"/>
          <p:cNvSpPr/>
          <p:nvPr/>
        </p:nvSpPr>
        <p:spPr>
          <a:xfrm>
            <a:off x="2843213" y="5734050"/>
            <a:ext cx="2087562" cy="646113"/>
          </a:xfrm>
          <a:prstGeom prst="roundRect">
            <a:avLst/>
          </a:prstGeom>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400">
                <a:solidFill>
                  <a:srgbClr val="FFFFFF"/>
                </a:solidFill>
                <a:effectLst>
                  <a:outerShdw blurRad="38100" dist="38100" dir="2700000" algn="tl">
                    <a:srgbClr val="000000"/>
                  </a:outerShdw>
                </a:effectLst>
                <a:cs typeface="Arial" charset="0"/>
              </a:rPr>
              <a:t>PULSANTE PER</a:t>
            </a:r>
          </a:p>
          <a:p>
            <a:pPr algn="ctr">
              <a:defRPr/>
            </a:pPr>
            <a:r>
              <a:rPr lang="it-IT" sz="1400">
                <a:solidFill>
                  <a:srgbClr val="FFFFFF"/>
                </a:solidFill>
                <a:effectLst>
                  <a:outerShdw blurRad="38100" dist="38100" dir="2700000" algn="tl">
                    <a:srgbClr val="000000"/>
                  </a:outerShdw>
                </a:effectLst>
                <a:cs typeface="Arial" charset="0"/>
              </a:rPr>
              <a:t>DISATTIVARE IL CARICO</a:t>
            </a:r>
          </a:p>
        </p:txBody>
      </p:sp>
      <p:sp>
        <p:nvSpPr>
          <p:cNvPr id="3" name="Rettangolo arrotondato 9"/>
          <p:cNvSpPr/>
          <p:nvPr/>
        </p:nvSpPr>
        <p:spPr>
          <a:xfrm>
            <a:off x="5003800" y="5734050"/>
            <a:ext cx="2087563" cy="622300"/>
          </a:xfrm>
          <a:prstGeom prst="roundRect">
            <a:avLst/>
          </a:prstGeom>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400">
                <a:solidFill>
                  <a:srgbClr val="FFFFFF"/>
                </a:solidFill>
                <a:effectLst>
                  <a:outerShdw blurRad="38100" dist="38100" dir="2700000" algn="tl">
                    <a:srgbClr val="000000"/>
                  </a:outerShdw>
                </a:effectLst>
                <a:cs typeface="Arial" charset="0"/>
              </a:rPr>
              <a:t>POTENZA TOTALMENTE TRASMESSA IN RETE</a:t>
            </a:r>
          </a:p>
        </p:txBody>
      </p:sp>
      <p:sp>
        <p:nvSpPr>
          <p:cNvPr id="7" name="Rettangolo arrotondato 6"/>
          <p:cNvSpPr/>
          <p:nvPr/>
        </p:nvSpPr>
        <p:spPr>
          <a:xfrm>
            <a:off x="3419475" y="1125538"/>
            <a:ext cx="2357438" cy="1285875"/>
          </a:xfrm>
          <a:prstGeom prst="roundRect">
            <a:avLst/>
          </a:prstGeom>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600">
                <a:solidFill>
                  <a:srgbClr val="FFFFFF"/>
                </a:solidFill>
                <a:effectLst>
                  <a:outerShdw blurRad="38100" dist="38100" dir="2700000" algn="tl">
                    <a:srgbClr val="000000"/>
                  </a:outerShdw>
                </a:effectLst>
                <a:cs typeface="Arial" charset="0"/>
              </a:rPr>
              <a:t>CARATTERISTICA CURVA PRODUTTIVA DI UN IMPIANTO FOTOVOLTAICO A GIRASOLE</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5059"/>
                                        </p:tgtEl>
                                        <p:attrNameLst>
                                          <p:attrName>style.visibility</p:attrName>
                                        </p:attrNameLst>
                                      </p:cBhvr>
                                      <p:to>
                                        <p:strVal val="visible"/>
                                      </p:to>
                                    </p:set>
                                    <p:anim calcmode="lin" valueType="num">
                                      <p:cBhvr additive="base">
                                        <p:cTn id="7" dur="500" fill="hold"/>
                                        <p:tgtEl>
                                          <p:spTgt spid="45059"/>
                                        </p:tgtEl>
                                        <p:attrNameLst>
                                          <p:attrName>ppt_x</p:attrName>
                                        </p:attrNameLst>
                                      </p:cBhvr>
                                      <p:tavLst>
                                        <p:tav tm="0">
                                          <p:val>
                                            <p:strVal val="#ppt_x"/>
                                          </p:val>
                                        </p:tav>
                                        <p:tav tm="100000">
                                          <p:val>
                                            <p:strVal val="#ppt_x"/>
                                          </p:val>
                                        </p:tav>
                                      </p:tavLst>
                                    </p:anim>
                                    <p:anim calcmode="lin" valueType="num">
                                      <p:cBhvr additive="base">
                                        <p:cTn id="8" dur="500" fill="hold"/>
                                        <p:tgtEl>
                                          <p:spTgt spid="4505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1" presetClass="entr" presetSubtype="4" fill="hold" nodeType="afterEffect">
                                  <p:stCondLst>
                                    <p:cond delay="0"/>
                                  </p:stCondLst>
                                  <p:childTnLst>
                                    <p:set>
                                      <p:cBhvr>
                                        <p:cTn id="11" dur="1" fill="hold">
                                          <p:stCondLst>
                                            <p:cond delay="0"/>
                                          </p:stCondLst>
                                        </p:cTn>
                                        <p:tgtEl>
                                          <p:spTgt spid="34817"/>
                                        </p:tgtEl>
                                        <p:attrNameLst>
                                          <p:attrName>style.visibility</p:attrName>
                                        </p:attrNameLst>
                                      </p:cBhvr>
                                      <p:to>
                                        <p:strVal val="visible"/>
                                      </p:to>
                                    </p:set>
                                    <p:animEffect transition="in" filter="wheel(4)">
                                      <p:cBhvr>
                                        <p:cTn id="12" dur="2000"/>
                                        <p:tgtEl>
                                          <p:spTgt spid="34817"/>
                                        </p:tgtEl>
                                      </p:cBhvr>
                                    </p:animEffect>
                                  </p:childTnLst>
                                </p:cTn>
                              </p:par>
                            </p:childTnLst>
                          </p:cTn>
                        </p:par>
                      </p:childTnLst>
                    </p:cTn>
                  </p:par>
                  <p:par>
                    <p:cTn id="13" fill="hold">
                      <p:stCondLst>
                        <p:cond delay="indefinite"/>
                      </p:stCondLst>
                      <p:childTnLst>
                        <p:par>
                          <p:cTn id="14" fill="hold">
                            <p:stCondLst>
                              <p:cond delay="0"/>
                            </p:stCondLst>
                            <p:childTnLst>
                              <p:par>
                                <p:cTn id="15" presetID="34"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from="(-#ppt_w/2)" to="(#ppt_x)" calcmode="lin" valueType="num">
                                      <p:cBhvr>
                                        <p:cTn id="17" dur="600" fill="hold">
                                          <p:stCondLst>
                                            <p:cond delay="0"/>
                                          </p:stCondLst>
                                        </p:cTn>
                                        <p:tgtEl>
                                          <p:spTgt spid="7"/>
                                        </p:tgtEl>
                                        <p:attrNameLst>
                                          <p:attrName>ppt_x</p:attrName>
                                        </p:attrNameLst>
                                      </p:cBhvr>
                                    </p:anim>
                                    <p:anim from="0" to="-1.0" calcmode="lin" valueType="num">
                                      <p:cBhvr>
                                        <p:cTn id="18" dur="200" decel="50000" autoRev="1" fill="hold">
                                          <p:stCondLst>
                                            <p:cond delay="600"/>
                                          </p:stCondLst>
                                        </p:cTn>
                                        <p:tgtEl>
                                          <p:spTgt spid="7"/>
                                        </p:tgtEl>
                                        <p:attrNameLst>
                                          <p:attrName>xshear</p:attrName>
                                        </p:attrNameLst>
                                      </p:cBhvr>
                                    </p:anim>
                                    <p:animScale>
                                      <p:cBhvr>
                                        <p:cTn id="19" dur="200" decel="100000" autoRev="1" fill="hold">
                                          <p:stCondLst>
                                            <p:cond delay="600"/>
                                          </p:stCondLst>
                                        </p:cTn>
                                        <p:tgtEl>
                                          <p:spTgt spid="7"/>
                                        </p:tgtEl>
                                      </p:cBhvr>
                                      <p:from x="100000" y="100000"/>
                                      <p:to x="80000" y="100000"/>
                                    </p:animScale>
                                    <p:anim by="(#ppt_h/3+#ppt_w*0.1)" calcmode="lin" valueType="num">
                                      <p:cBhvr additive="sum">
                                        <p:cTn id="20" dur="200" decel="100000" autoRev="1" fill="hold">
                                          <p:stCondLst>
                                            <p:cond delay="600"/>
                                          </p:stCondLst>
                                        </p:cTn>
                                        <p:tgtEl>
                                          <p:spTgt spid="7"/>
                                        </p:tgtEl>
                                        <p:attrNameLst>
                                          <p:attrName>ppt_x</p:attrName>
                                        </p:attrNameLst>
                                      </p:cBhvr>
                                    </p:anim>
                                  </p:childTnLst>
                                </p:cTn>
                              </p:par>
                            </p:childTnLst>
                          </p:cTn>
                        </p:par>
                        <p:par>
                          <p:cTn id="21" fill="hold">
                            <p:stCondLst>
                              <p:cond delay="1000"/>
                            </p:stCondLst>
                            <p:childTnLst>
                              <p:par>
                                <p:cTn id="22" presetID="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ppt_x"/>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childTnLst>
                          </p:cTn>
                        </p:par>
                        <p:par>
                          <p:cTn id="26" fill="hold">
                            <p:stCondLst>
                              <p:cond delay="1500"/>
                            </p:stCondLst>
                            <p:childTnLst>
                              <p:par>
                                <p:cTn id="27" presetID="2" presetClass="entr" presetSubtype="4"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ppt_x"/>
                                          </p:val>
                                        </p:tav>
                                        <p:tav tm="100000">
                                          <p:val>
                                            <p:strVal val="#ppt_x"/>
                                          </p:val>
                                        </p:tav>
                                      </p:tavLst>
                                    </p:anim>
                                    <p:anim calcmode="lin" valueType="num">
                                      <p:cBhvr additive="base">
                                        <p:cTn id="3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4" presetClass="entr" presetSubtype="0"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anim from="(-#ppt_w/2)" to="(#ppt_x)" calcmode="lin" valueType="num">
                                      <p:cBhvr>
                                        <p:cTn id="35" dur="600" fill="hold">
                                          <p:stCondLst>
                                            <p:cond delay="0"/>
                                          </p:stCondLst>
                                        </p:cTn>
                                        <p:tgtEl>
                                          <p:spTgt spid="3"/>
                                        </p:tgtEl>
                                        <p:attrNameLst>
                                          <p:attrName>ppt_x</p:attrName>
                                        </p:attrNameLst>
                                      </p:cBhvr>
                                    </p:anim>
                                    <p:anim from="0" to="-1.0" calcmode="lin" valueType="num">
                                      <p:cBhvr>
                                        <p:cTn id="36" dur="200" decel="50000" autoRev="1" fill="hold">
                                          <p:stCondLst>
                                            <p:cond delay="600"/>
                                          </p:stCondLst>
                                        </p:cTn>
                                        <p:tgtEl>
                                          <p:spTgt spid="3"/>
                                        </p:tgtEl>
                                        <p:attrNameLst>
                                          <p:attrName>xshear</p:attrName>
                                        </p:attrNameLst>
                                      </p:cBhvr>
                                    </p:anim>
                                    <p:animScale>
                                      <p:cBhvr>
                                        <p:cTn id="37" dur="200" decel="100000" autoRev="1" fill="hold">
                                          <p:stCondLst>
                                            <p:cond delay="600"/>
                                          </p:stCondLst>
                                        </p:cTn>
                                        <p:tgtEl>
                                          <p:spTgt spid="3"/>
                                        </p:tgtEl>
                                      </p:cBhvr>
                                      <p:from x="100000" y="100000"/>
                                      <p:to x="80000" y="100000"/>
                                    </p:animScale>
                                    <p:anim by="(#ppt_h/3+#ppt_w*0.1)" calcmode="lin" valueType="num">
                                      <p:cBhvr additive="sum">
                                        <p:cTn id="38" dur="200" decel="100000" autoRev="1" fill="hold">
                                          <p:stCondLst>
                                            <p:cond delay="600"/>
                                          </p:stCondLst>
                                        </p:cTn>
                                        <p:tgtEl>
                                          <p:spTgt spid="3"/>
                                        </p:tgtEl>
                                        <p:attrNameLst>
                                          <p:attrName>ppt_x</p:attrName>
                                        </p:attrNameLst>
                                      </p:cBhvr>
                                    </p:anim>
                                  </p:childTnLst>
                                </p:cTn>
                              </p:par>
                            </p:childTnLst>
                          </p:cTn>
                        </p:par>
                        <p:par>
                          <p:cTn id="39" fill="hold">
                            <p:stCondLst>
                              <p:cond delay="1000"/>
                            </p:stCondLst>
                            <p:childTnLst>
                              <p:par>
                                <p:cTn id="40" presetID="34" presetClass="entr" presetSubtype="0"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 from="(-#ppt_w/2)" to="(#ppt_x)" calcmode="lin" valueType="num">
                                      <p:cBhvr>
                                        <p:cTn id="42" dur="600" fill="hold">
                                          <p:stCondLst>
                                            <p:cond delay="0"/>
                                          </p:stCondLst>
                                        </p:cTn>
                                        <p:tgtEl>
                                          <p:spTgt spid="11"/>
                                        </p:tgtEl>
                                        <p:attrNameLst>
                                          <p:attrName>ppt_x</p:attrName>
                                        </p:attrNameLst>
                                      </p:cBhvr>
                                    </p:anim>
                                    <p:anim from="0" to="-1.0" calcmode="lin" valueType="num">
                                      <p:cBhvr>
                                        <p:cTn id="43" dur="200" decel="50000" autoRev="1" fill="hold">
                                          <p:stCondLst>
                                            <p:cond delay="600"/>
                                          </p:stCondLst>
                                        </p:cTn>
                                        <p:tgtEl>
                                          <p:spTgt spid="11"/>
                                        </p:tgtEl>
                                        <p:attrNameLst>
                                          <p:attrName>xshear</p:attrName>
                                        </p:attrNameLst>
                                      </p:cBhvr>
                                    </p:anim>
                                    <p:animScale>
                                      <p:cBhvr>
                                        <p:cTn id="44" dur="200" decel="100000" autoRev="1" fill="hold">
                                          <p:stCondLst>
                                            <p:cond delay="600"/>
                                          </p:stCondLst>
                                        </p:cTn>
                                        <p:tgtEl>
                                          <p:spTgt spid="11"/>
                                        </p:tgtEl>
                                      </p:cBhvr>
                                      <p:from x="100000" y="100000"/>
                                      <p:to x="80000" y="100000"/>
                                    </p:animScale>
                                    <p:anim by="(#ppt_h/3+#ppt_w*0.1)" calcmode="lin" valueType="num">
                                      <p:cBhvr additive="sum">
                                        <p:cTn id="45" dur="200" decel="100000" autoRev="1" fill="hold">
                                          <p:stCondLst>
                                            <p:cond delay="600"/>
                                          </p:stCondLst>
                                        </p:cTn>
                                        <p:tgtEl>
                                          <p:spTgt spid="11"/>
                                        </p:tgtEl>
                                        <p:attrNameLst>
                                          <p:attrName>ppt_x</p:attrName>
                                        </p:attrNameLst>
                                      </p:cBhvr>
                                    </p:anim>
                                  </p:childTnLst>
                                </p:cTn>
                              </p:par>
                            </p:childTnLst>
                          </p:cTn>
                        </p:par>
                        <p:par>
                          <p:cTn id="46" fill="hold">
                            <p:stCondLst>
                              <p:cond delay="2000"/>
                            </p:stCondLst>
                            <p:childTnLst>
                              <p:par>
                                <p:cTn id="47" presetID="2" presetClass="entr" presetSubtype="4"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500" fill="hold"/>
                                        <p:tgtEl>
                                          <p:spTgt spid="10"/>
                                        </p:tgtEl>
                                        <p:attrNameLst>
                                          <p:attrName>ppt_x</p:attrName>
                                        </p:attrNameLst>
                                      </p:cBhvr>
                                      <p:tavLst>
                                        <p:tav tm="0">
                                          <p:val>
                                            <p:strVal val="#ppt_x"/>
                                          </p:val>
                                        </p:tav>
                                        <p:tav tm="100000">
                                          <p:val>
                                            <p:strVal val="#ppt_x"/>
                                          </p:val>
                                        </p:tav>
                                      </p:tavLst>
                                    </p:anim>
                                    <p:anim calcmode="lin" valueType="num">
                                      <p:cBhvr additive="base">
                                        <p:cTn id="50" dur="500" fill="hold"/>
                                        <p:tgtEl>
                                          <p:spTgt spid="10"/>
                                        </p:tgtEl>
                                        <p:attrNameLst>
                                          <p:attrName>ppt_y</p:attrName>
                                        </p:attrNameLst>
                                      </p:cBhvr>
                                      <p:tavLst>
                                        <p:tav tm="0">
                                          <p:val>
                                            <p:strVal val="1+#ppt_h/2"/>
                                          </p:val>
                                        </p:tav>
                                        <p:tav tm="100000">
                                          <p:val>
                                            <p:strVal val="#ppt_y"/>
                                          </p:val>
                                        </p:tav>
                                      </p:tavLst>
                                    </p:anim>
                                  </p:childTnLst>
                                </p:cTn>
                              </p:par>
                            </p:childTnLst>
                          </p:cTn>
                        </p:par>
                        <p:par>
                          <p:cTn id="51" fill="hold">
                            <p:stCondLst>
                              <p:cond delay="2500"/>
                            </p:stCondLst>
                            <p:childTnLst>
                              <p:par>
                                <p:cTn id="52" presetID="2" presetClass="entr" presetSubtype="4" fill="hold" grpId="0" nodeType="afterEffect">
                                  <p:stCondLst>
                                    <p:cond delay="0"/>
                                  </p:stCondLst>
                                  <p:childTnLst>
                                    <p:set>
                                      <p:cBhvr>
                                        <p:cTn id="53" dur="1" fill="hold">
                                          <p:stCondLst>
                                            <p:cond delay="0"/>
                                          </p:stCondLst>
                                        </p:cTn>
                                        <p:tgtEl>
                                          <p:spTgt spid="2"/>
                                        </p:tgtEl>
                                        <p:attrNameLst>
                                          <p:attrName>style.visibility</p:attrName>
                                        </p:attrNameLst>
                                      </p:cBhvr>
                                      <p:to>
                                        <p:strVal val="visible"/>
                                      </p:to>
                                    </p:set>
                                    <p:anim calcmode="lin" valueType="num">
                                      <p:cBhvr additive="base">
                                        <p:cTn id="54" dur="500" fill="hold"/>
                                        <p:tgtEl>
                                          <p:spTgt spid="2"/>
                                        </p:tgtEl>
                                        <p:attrNameLst>
                                          <p:attrName>ppt_x</p:attrName>
                                        </p:attrNameLst>
                                      </p:cBhvr>
                                      <p:tavLst>
                                        <p:tav tm="0">
                                          <p:val>
                                            <p:strVal val="#ppt_x"/>
                                          </p:val>
                                        </p:tav>
                                        <p:tav tm="100000">
                                          <p:val>
                                            <p:strVal val="#ppt_x"/>
                                          </p:val>
                                        </p:tav>
                                      </p:tavLst>
                                    </p:anim>
                                    <p:anim calcmode="lin" valueType="num">
                                      <p:cBhvr additive="base">
                                        <p:cTn id="5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p:bldP spid="8" grpId="0" animBg="1"/>
      <p:bldP spid="9" grpId="0" animBg="1"/>
      <p:bldP spid="11" grpId="0" animBg="1"/>
      <p:bldP spid="2" grpId="0" animBg="1"/>
      <p:bldP spid="10" grpId="0" animBg="1"/>
      <p:bldP spid="3" grpId="0" animBg="1"/>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0">
          <a:gsLst>
            <a:gs pos="0">
              <a:srgbClr val="9AB5E4"/>
            </a:gs>
            <a:gs pos="50000">
              <a:srgbClr val="C2D1ED"/>
            </a:gs>
            <a:gs pos="100000">
              <a:srgbClr val="E1E8F5"/>
            </a:gs>
          </a:gsLst>
          <a:lin ang="5400000"/>
        </a:gradFill>
        <a:effectLst/>
      </p:bgPr>
    </p:bg>
    <p:spTree>
      <p:nvGrpSpPr>
        <p:cNvPr id="1" name=""/>
        <p:cNvGrpSpPr/>
        <p:nvPr/>
      </p:nvGrpSpPr>
      <p:grpSpPr>
        <a:xfrm>
          <a:off x="0" y="0"/>
          <a:ext cx="0" cy="0"/>
          <a:chOff x="0" y="0"/>
          <a:chExt cx="0" cy="0"/>
        </a:xfrm>
      </p:grpSpPr>
      <p:sp>
        <p:nvSpPr>
          <p:cNvPr id="35842" name="CasellaDiTesto 4"/>
          <p:cNvSpPr txBox="1">
            <a:spLocks noChangeArrowheads="1"/>
          </p:cNvSpPr>
          <p:nvPr/>
        </p:nvSpPr>
        <p:spPr bwMode="auto">
          <a:xfrm>
            <a:off x="0" y="142875"/>
            <a:ext cx="9144000" cy="396875"/>
          </a:xfrm>
          <a:prstGeom prst="rect">
            <a:avLst/>
          </a:prstGeom>
          <a:noFill/>
          <a:ln w="9525">
            <a:noFill/>
            <a:miter lim="800000"/>
            <a:headEnd/>
            <a:tailEnd/>
          </a:ln>
        </p:spPr>
        <p:txBody>
          <a:bodyPr>
            <a:spAutoFit/>
          </a:bodyPr>
          <a:lstStyle/>
          <a:p>
            <a:pPr algn="ctr"/>
            <a:r>
              <a:rPr lang="it-IT" sz="2000">
                <a:solidFill>
                  <a:srgbClr val="FF0000"/>
                </a:solidFill>
                <a:latin typeface="Comic Sans MS" pitchFamily="66" charset="0"/>
              </a:rPr>
              <a:t>CONCLUSIONI</a:t>
            </a:r>
          </a:p>
        </p:txBody>
      </p:sp>
      <p:sp>
        <p:nvSpPr>
          <p:cNvPr id="2" name="Rettangolo 7"/>
          <p:cNvSpPr/>
          <p:nvPr/>
        </p:nvSpPr>
        <p:spPr>
          <a:xfrm>
            <a:off x="468313" y="981075"/>
            <a:ext cx="8280400" cy="4176713"/>
          </a:xfrm>
          <a:prstGeom prst="rect">
            <a:avLst/>
          </a:prstGeom>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it-IT">
                <a:solidFill>
                  <a:srgbClr val="FFFFFF"/>
                </a:solidFill>
                <a:effectLst>
                  <a:outerShdw blurRad="38100" dist="38100" dir="2700000" algn="tl">
                    <a:srgbClr val="000000"/>
                  </a:outerShdw>
                </a:effectLst>
                <a:latin typeface="Comic Sans MS" pitchFamily="66" charset="0"/>
                <a:cs typeface="Arial" charset="0"/>
              </a:rPr>
              <a:t>IN DEFINITIVA, CON LA TECNICHE DI CONTROLLO CENTRALIZZATA/DECENTRALIZZATA, SIMULATE CON IL SOFTWARE DA NOI IMPLEMENTATO, SI E’ DIMOSTRATA L’UTILITA’ DI INTERCONNETTERE DUE O PIU’ IMPIANTI PRODUTTIVI-ABITATIVI.</a:t>
            </a:r>
          </a:p>
          <a:p>
            <a:pPr algn="just"/>
            <a:r>
              <a:rPr lang="it-IT">
                <a:solidFill>
                  <a:srgbClr val="FFFFFF"/>
                </a:solidFill>
                <a:effectLst>
                  <a:outerShdw blurRad="38100" dist="38100" dir="2700000" algn="tl">
                    <a:srgbClr val="000000"/>
                  </a:outerShdw>
                </a:effectLst>
                <a:latin typeface="Comic Sans MS" pitchFamily="66" charset="0"/>
                <a:cs typeface="Arial" charset="0"/>
              </a:rPr>
              <a:t>INFATTI, QUANDO UNO DEGLI IMPIANTI RICHIEDE PIU’ POTENZA DI QUANTA RIESCE A PRODURNE, CON LA SOLUZIONE DECENTRALIZZATA GLI ALTRI IMPIANTI POSSONO SOPPERIRE ALLA MAGGIORE RICHIESTA DELL’IMPIANTO RICHIEDENTE.</a:t>
            </a:r>
          </a:p>
          <a:p>
            <a:pPr algn="just"/>
            <a:r>
              <a:rPr lang="it-IT">
                <a:solidFill>
                  <a:srgbClr val="FFFFFF"/>
                </a:solidFill>
                <a:effectLst>
                  <a:outerShdw blurRad="38100" dist="38100" dir="2700000" algn="tl">
                    <a:srgbClr val="000000"/>
                  </a:outerShdw>
                </a:effectLst>
                <a:latin typeface="Comic Sans MS" pitchFamily="66" charset="0"/>
                <a:cs typeface="Arial" charset="0"/>
              </a:rPr>
              <a:t>IL TUTTO SI TRADUCE IN UN RISPARMIO SULL’ENERGIA ELETTRICA ACQUISTATA DALLA RETE E QUINDI SULL’ABBATTIMENTO DEI COSTI SUL FABBISOGNO ENERGETICO DELLE ABITAZIONI.</a:t>
            </a:r>
          </a:p>
          <a:p>
            <a:pPr algn="ctr"/>
            <a:r>
              <a:rPr lang="it-IT" sz="1600">
                <a:solidFill>
                  <a:srgbClr val="FFFFFF"/>
                </a:solidFill>
                <a:effectLst>
                  <a:outerShdw blurRad="38100" dist="38100" dir="2700000" algn="tl">
                    <a:srgbClr val="000000"/>
                  </a:outerShdw>
                </a:effectLst>
                <a:latin typeface="Comic Sans MS" pitchFamily="66" charset="0"/>
                <a:cs typeface="Arial" charset="0"/>
              </a:rPr>
              <a:t> </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5842"/>
                                        </p:tgtEl>
                                        <p:attrNameLst>
                                          <p:attrName>style.visibility</p:attrName>
                                        </p:attrNameLst>
                                      </p:cBhvr>
                                      <p:to>
                                        <p:strVal val="visible"/>
                                      </p:to>
                                    </p:set>
                                    <p:anim calcmode="lin" valueType="num">
                                      <p:cBhvr additive="base">
                                        <p:cTn id="7" dur="500" fill="hold"/>
                                        <p:tgtEl>
                                          <p:spTgt spid="35842"/>
                                        </p:tgtEl>
                                        <p:attrNameLst>
                                          <p:attrName>ppt_x</p:attrName>
                                        </p:attrNameLst>
                                      </p:cBhvr>
                                      <p:tavLst>
                                        <p:tav tm="0">
                                          <p:val>
                                            <p:strVal val="#ppt_x"/>
                                          </p:val>
                                        </p:tav>
                                        <p:tav tm="100000">
                                          <p:val>
                                            <p:strVal val="#ppt_x"/>
                                          </p:val>
                                        </p:tav>
                                      </p:tavLst>
                                    </p:anim>
                                    <p:anim calcmode="lin" valueType="num">
                                      <p:cBhvr additive="base">
                                        <p:cTn id="8" dur="500" fill="hold"/>
                                        <p:tgtEl>
                                          <p:spTgt spid="358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31" presetClass="entr" presetSubtype="0" fill="hold" grpId="0" nodeType="afterEffect">
                                  <p:stCondLst>
                                    <p:cond delay="0"/>
                                  </p:stCondLst>
                                  <p:iterate type="lt">
                                    <p:tmPct val="5000"/>
                                  </p:iterate>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fltVal val="0"/>
                                          </p:val>
                                        </p:tav>
                                        <p:tav tm="100000">
                                          <p:val>
                                            <p:strVal val="#ppt_w"/>
                                          </p:val>
                                        </p:tav>
                                      </p:tavLst>
                                    </p:anim>
                                    <p:anim calcmode="lin" valueType="num">
                                      <p:cBhvr>
                                        <p:cTn id="13" dur="1000" fill="hold"/>
                                        <p:tgtEl>
                                          <p:spTgt spid="2"/>
                                        </p:tgtEl>
                                        <p:attrNameLst>
                                          <p:attrName>ppt_h</p:attrName>
                                        </p:attrNameLst>
                                      </p:cBhvr>
                                      <p:tavLst>
                                        <p:tav tm="0">
                                          <p:val>
                                            <p:fltVal val="0"/>
                                          </p:val>
                                        </p:tav>
                                        <p:tav tm="100000">
                                          <p:val>
                                            <p:strVal val="#ppt_h"/>
                                          </p:val>
                                        </p:tav>
                                      </p:tavLst>
                                    </p:anim>
                                    <p:anim calcmode="lin" valueType="num">
                                      <p:cBhvr>
                                        <p:cTn id="14" dur="1000" fill="hold"/>
                                        <p:tgtEl>
                                          <p:spTgt spid="2"/>
                                        </p:tgtEl>
                                        <p:attrNameLst>
                                          <p:attrName>style.rotation</p:attrName>
                                        </p:attrNameLst>
                                      </p:cBhvr>
                                      <p:tavLst>
                                        <p:tav tm="0">
                                          <p:val>
                                            <p:fltVal val="90"/>
                                          </p:val>
                                        </p:tav>
                                        <p:tav tm="100000">
                                          <p:val>
                                            <p:fltVal val="0"/>
                                          </p:val>
                                        </p:tav>
                                      </p:tavLst>
                                    </p:anim>
                                    <p:animEffect transition="in" filter="fade">
                                      <p:cBhvr>
                                        <p:cTn id="15"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0">
          <a:gsLst>
            <a:gs pos="0">
              <a:srgbClr val="9AB5E4"/>
            </a:gs>
            <a:gs pos="50000">
              <a:srgbClr val="C2D1ED"/>
            </a:gs>
            <a:gs pos="100000">
              <a:srgbClr val="E1E8F5"/>
            </a:gs>
          </a:gsLst>
          <a:lin ang="5400000"/>
        </a:gradFill>
        <a:effectLst/>
      </p:bgPr>
    </p:bg>
    <p:spTree>
      <p:nvGrpSpPr>
        <p:cNvPr id="1" name=""/>
        <p:cNvGrpSpPr/>
        <p:nvPr/>
      </p:nvGrpSpPr>
      <p:grpSpPr>
        <a:xfrm>
          <a:off x="0" y="0"/>
          <a:ext cx="0" cy="0"/>
          <a:chOff x="0" y="0"/>
          <a:chExt cx="0" cy="0"/>
        </a:xfrm>
      </p:grpSpPr>
      <p:sp>
        <p:nvSpPr>
          <p:cNvPr id="36866" name="CasellaDiTesto 4"/>
          <p:cNvSpPr txBox="1">
            <a:spLocks noChangeArrowheads="1"/>
          </p:cNvSpPr>
          <p:nvPr/>
        </p:nvSpPr>
        <p:spPr bwMode="auto">
          <a:xfrm>
            <a:off x="0" y="3141663"/>
            <a:ext cx="9144000" cy="519112"/>
          </a:xfrm>
          <a:prstGeom prst="rect">
            <a:avLst/>
          </a:prstGeom>
          <a:noFill/>
          <a:ln w="9525">
            <a:noFill/>
            <a:miter lim="800000"/>
            <a:headEnd/>
            <a:tailEnd/>
          </a:ln>
        </p:spPr>
        <p:txBody>
          <a:bodyPr>
            <a:spAutoFit/>
          </a:bodyPr>
          <a:lstStyle/>
          <a:p>
            <a:pPr algn="ctr"/>
            <a:r>
              <a:rPr lang="it-IT" sz="2800">
                <a:solidFill>
                  <a:srgbClr val="FF0000"/>
                </a:solidFill>
                <a:latin typeface="Comic Sans MS" pitchFamily="66" charset="0"/>
              </a:rPr>
              <a:t>FINE PRESENTAZIONE</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grpId="0" nodeType="afterEffect">
                                  <p:stCondLst>
                                    <p:cond delay="0"/>
                                  </p:stCondLst>
                                  <p:childTnLst>
                                    <p:set>
                                      <p:cBhvr>
                                        <p:cTn id="6" dur="1" fill="hold">
                                          <p:stCondLst>
                                            <p:cond delay="0"/>
                                          </p:stCondLst>
                                        </p:cTn>
                                        <p:tgtEl>
                                          <p:spTgt spid="36866"/>
                                        </p:tgtEl>
                                        <p:attrNameLst>
                                          <p:attrName>style.visibility</p:attrName>
                                        </p:attrNameLst>
                                      </p:cBhvr>
                                      <p:to>
                                        <p:strVal val="visible"/>
                                      </p:to>
                                    </p:set>
                                    <p:anim calcmode="lin" valueType="num">
                                      <p:cBhvr>
                                        <p:cTn id="7" dur="5000" fill="hold"/>
                                        <p:tgtEl>
                                          <p:spTgt spid="36866"/>
                                        </p:tgtEl>
                                        <p:attrNameLst>
                                          <p:attrName>ppt_w</p:attrName>
                                        </p:attrNameLst>
                                      </p:cBhvr>
                                      <p:tavLst>
                                        <p:tav tm="0" fmla="#ppt_w*sin(2.5*pi*$)">
                                          <p:val>
                                            <p:fltVal val="0"/>
                                          </p:val>
                                        </p:tav>
                                        <p:tav tm="100000">
                                          <p:val>
                                            <p:fltVal val="1"/>
                                          </p:val>
                                        </p:tav>
                                      </p:tavLst>
                                    </p:anim>
                                    <p:anim calcmode="lin" valueType="num">
                                      <p:cBhvr>
                                        <p:cTn id="8" dur="5000" fill="hold"/>
                                        <p:tgtEl>
                                          <p:spTgt spid="3686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0">
          <a:gsLst>
            <a:gs pos="0">
              <a:srgbClr val="9AB5E4"/>
            </a:gs>
            <a:gs pos="22000">
              <a:srgbClr val="9AB5E4"/>
            </a:gs>
            <a:gs pos="50000">
              <a:srgbClr val="C2D1ED"/>
            </a:gs>
            <a:gs pos="100000">
              <a:srgbClr val="E1E8F5"/>
            </a:gs>
          </a:gsLst>
          <a:lin ang="5400000"/>
        </a:gradFill>
        <a:effectLst/>
      </p:bgPr>
    </p:bg>
    <p:spTree>
      <p:nvGrpSpPr>
        <p:cNvPr id="1" name=""/>
        <p:cNvGrpSpPr/>
        <p:nvPr/>
      </p:nvGrpSpPr>
      <p:grpSpPr>
        <a:xfrm>
          <a:off x="0" y="0"/>
          <a:ext cx="0" cy="0"/>
          <a:chOff x="0" y="0"/>
          <a:chExt cx="0" cy="0"/>
        </a:xfrm>
      </p:grpSpPr>
      <p:sp>
        <p:nvSpPr>
          <p:cNvPr id="34820" name="CasellaDiTesto 5"/>
          <p:cNvSpPr txBox="1">
            <a:spLocks noChangeArrowheads="1"/>
          </p:cNvSpPr>
          <p:nvPr/>
        </p:nvSpPr>
        <p:spPr bwMode="auto">
          <a:xfrm>
            <a:off x="1357313" y="214313"/>
            <a:ext cx="6286500" cy="396875"/>
          </a:xfrm>
          <a:prstGeom prst="rect">
            <a:avLst/>
          </a:prstGeom>
          <a:noFill/>
          <a:ln w="9525">
            <a:noFill/>
            <a:miter lim="800000"/>
            <a:headEnd/>
            <a:tailEnd/>
          </a:ln>
        </p:spPr>
        <p:txBody>
          <a:bodyPr>
            <a:spAutoFit/>
          </a:bodyPr>
          <a:lstStyle/>
          <a:p>
            <a:pPr algn="ctr">
              <a:defRPr/>
            </a:pPr>
            <a:r>
              <a:rPr lang="it-IT" sz="2000">
                <a:solidFill>
                  <a:srgbClr val="FF0000"/>
                </a:solidFill>
                <a:effectLst>
                  <a:outerShdw blurRad="38100" dist="38100" dir="2700000" algn="tl">
                    <a:srgbClr val="000000"/>
                  </a:outerShdw>
                </a:effectLst>
                <a:latin typeface="Comic Sans MS" pitchFamily="66" charset="0"/>
              </a:rPr>
              <a:t>IL SOFTWARE</a:t>
            </a:r>
          </a:p>
        </p:txBody>
      </p:sp>
      <p:sp>
        <p:nvSpPr>
          <p:cNvPr id="34818" name="CasellaDiTesto 4"/>
          <p:cNvSpPr txBox="1">
            <a:spLocks noChangeArrowheads="1"/>
          </p:cNvSpPr>
          <p:nvPr/>
        </p:nvSpPr>
        <p:spPr bwMode="auto">
          <a:xfrm>
            <a:off x="857250" y="1285875"/>
            <a:ext cx="7143750" cy="1190625"/>
          </a:xfrm>
          <a:prstGeom prst="rect">
            <a:avLst/>
          </a:prstGeom>
          <a:noFill/>
          <a:ln w="9525">
            <a:noFill/>
            <a:miter lim="800000"/>
            <a:headEnd/>
            <a:tailEnd/>
          </a:ln>
        </p:spPr>
        <p:txBody>
          <a:bodyPr>
            <a:spAutoFit/>
          </a:bodyPr>
          <a:lstStyle/>
          <a:p>
            <a:pPr algn="just">
              <a:defRPr/>
            </a:pPr>
            <a:r>
              <a:rPr lang="it-IT">
                <a:solidFill>
                  <a:schemeClr val="accent1"/>
                </a:solidFill>
                <a:effectLst>
                  <a:outerShdw blurRad="38100" dist="38100" dir="2700000" algn="tl">
                    <a:srgbClr val="000000"/>
                  </a:outerShdw>
                </a:effectLst>
                <a:latin typeface="Comic Sans MS" pitchFamily="66" charset="0"/>
              </a:rPr>
              <a:t>LA SIMULUZIONE E’ STATA REALIZZATA CON IL PROGRAMMA “VISUAL DESIGNER DIAGRAM 4.0” DELL’INTELLIGENT INSTRUMENTATION.</a:t>
            </a:r>
          </a:p>
          <a:p>
            <a:pPr algn="just">
              <a:defRPr/>
            </a:pPr>
            <a:endParaRPr lang="it-IT">
              <a:solidFill>
                <a:schemeClr val="accent1"/>
              </a:solidFill>
              <a:effectLst>
                <a:outerShdw blurRad="38100" dist="38100" dir="2700000" algn="tl">
                  <a:srgbClr val="000000"/>
                </a:outerShdw>
              </a:effectLst>
              <a:latin typeface="Comic Sans MS" pitchFamily="66" charset="0"/>
            </a:endParaRPr>
          </a:p>
        </p:txBody>
      </p:sp>
      <p:sp>
        <p:nvSpPr>
          <p:cNvPr id="34819" name="CasellaDiTesto 3"/>
          <p:cNvSpPr txBox="1">
            <a:spLocks noChangeArrowheads="1"/>
          </p:cNvSpPr>
          <p:nvPr/>
        </p:nvSpPr>
        <p:spPr bwMode="auto">
          <a:xfrm>
            <a:off x="900113" y="3068638"/>
            <a:ext cx="7572375" cy="3140075"/>
          </a:xfrm>
          <a:prstGeom prst="rect">
            <a:avLst/>
          </a:prstGeom>
          <a:noFill/>
          <a:ln w="9525">
            <a:noFill/>
            <a:miter lim="800000"/>
            <a:headEnd/>
            <a:tailEnd/>
          </a:ln>
        </p:spPr>
        <p:txBody>
          <a:bodyPr>
            <a:spAutoFit/>
          </a:bodyPr>
          <a:lstStyle/>
          <a:p>
            <a:pPr algn="just">
              <a:defRPr/>
            </a:pPr>
            <a:r>
              <a:rPr lang="it-IT" dirty="0">
                <a:solidFill>
                  <a:schemeClr val="accent1"/>
                </a:solidFill>
                <a:effectLst>
                  <a:outerShdw blurRad="38100" dist="38100" dir="2700000" algn="tl">
                    <a:srgbClr val="000000"/>
                  </a:outerShdw>
                </a:effectLst>
                <a:latin typeface="Comic Sans MS" pitchFamily="66" charset="0"/>
              </a:rPr>
              <a:t>Il programma da noi implementato è stato denominato  </a:t>
            </a:r>
          </a:p>
          <a:p>
            <a:pPr algn="ctr">
              <a:defRPr/>
            </a:pPr>
            <a:r>
              <a:rPr lang="it-IT" dirty="0">
                <a:solidFill>
                  <a:schemeClr val="accent1"/>
                </a:solidFill>
                <a:effectLst>
                  <a:outerShdw blurRad="38100" dist="38100" dir="2700000" algn="tl">
                    <a:srgbClr val="000000"/>
                  </a:outerShdw>
                </a:effectLst>
                <a:latin typeface="Comic Sans MS" pitchFamily="66" charset="0"/>
              </a:rPr>
              <a:t>“BACK TO BACK EXCHANGE OF ENERGY”, </a:t>
            </a:r>
          </a:p>
          <a:p>
            <a:pPr algn="just">
              <a:defRPr/>
            </a:pPr>
            <a:r>
              <a:rPr lang="it-IT" dirty="0">
                <a:solidFill>
                  <a:schemeClr val="accent1"/>
                </a:solidFill>
                <a:effectLst>
                  <a:outerShdw blurRad="38100" dist="38100" dir="2700000" algn="tl">
                    <a:srgbClr val="000000"/>
                  </a:outerShdw>
                </a:effectLst>
                <a:latin typeface="Comic Sans MS" pitchFamily="66" charset="0"/>
              </a:rPr>
              <a:t>cioè scambio d’energia tra due impianti che lavorano spalla a spalla.</a:t>
            </a:r>
          </a:p>
          <a:p>
            <a:pPr algn="just">
              <a:defRPr/>
            </a:pPr>
            <a:r>
              <a:rPr lang="it-IT" dirty="0">
                <a:solidFill>
                  <a:schemeClr val="accent1"/>
                </a:solidFill>
                <a:effectLst>
                  <a:outerShdw blurRad="38100" dist="38100" dir="2700000" algn="tl">
                    <a:srgbClr val="000000"/>
                  </a:outerShdw>
                </a:effectLst>
                <a:latin typeface="Comic Sans MS" pitchFamily="66" charset="0"/>
              </a:rPr>
              <a:t>Tale software ha simulato il controllo della potenza assorbita, prodotta e scambiata con la rete. Si rimarca che la strategia di controllo cooperativa simulata potrebbe essere implementata utilizzando una SCHEDA </a:t>
            </a:r>
            <a:r>
              <a:rPr lang="it-IT" dirty="0" err="1">
                <a:solidFill>
                  <a:schemeClr val="accent1"/>
                </a:solidFill>
                <a:effectLst>
                  <a:outerShdw blurRad="38100" dist="38100" dir="2700000" algn="tl">
                    <a:srgbClr val="000000"/>
                  </a:outerShdw>
                </a:effectLst>
                <a:latin typeface="Comic Sans MS" pitchFamily="66" charset="0"/>
              </a:rPr>
              <a:t>D’ACQUISIZIONE</a:t>
            </a:r>
            <a:r>
              <a:rPr lang="it-IT" dirty="0">
                <a:solidFill>
                  <a:schemeClr val="accent1"/>
                </a:solidFill>
                <a:effectLst>
                  <a:outerShdw blurRad="38100" dist="38100" dir="2700000" algn="tl">
                    <a:srgbClr val="000000"/>
                  </a:outerShdw>
                </a:effectLst>
                <a:latin typeface="Comic Sans MS" pitchFamily="66" charset="0"/>
              </a:rPr>
              <a:t> E CONTROLLO DATI (SCADA) e uno stimatore delle potenze assorbita dall’abitazione e prodotta dalla fonte di energia rinnovabile allo scopo di regolare lo scambio d'energia tra le unità produttrici-abitative 1 e 2 e la rete elettrica distributrice.</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4820">
                                            <p:txEl>
                                              <p:pRg st="0" end="0"/>
                                            </p:txEl>
                                          </p:spTgt>
                                        </p:tgtEl>
                                        <p:attrNameLst>
                                          <p:attrName>style.visibility</p:attrName>
                                        </p:attrNameLst>
                                      </p:cBhvr>
                                      <p:to>
                                        <p:strVal val="visible"/>
                                      </p:to>
                                    </p:set>
                                    <p:anim calcmode="lin" valueType="num">
                                      <p:cBhvr additive="base">
                                        <p:cTn id="7" dur="500" fill="hold"/>
                                        <p:tgtEl>
                                          <p:spTgt spid="3482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4820">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0" presetClass="entr" presetSubtype="0" fill="hold" grpId="0" nodeType="afterEffect">
                                  <p:stCondLst>
                                    <p:cond delay="0"/>
                                  </p:stCondLst>
                                  <p:childTnLst>
                                    <p:set>
                                      <p:cBhvr>
                                        <p:cTn id="11" dur="1" fill="hold">
                                          <p:stCondLst>
                                            <p:cond delay="0"/>
                                          </p:stCondLst>
                                        </p:cTn>
                                        <p:tgtEl>
                                          <p:spTgt spid="34818"/>
                                        </p:tgtEl>
                                        <p:attrNameLst>
                                          <p:attrName>style.visibility</p:attrName>
                                        </p:attrNameLst>
                                      </p:cBhvr>
                                      <p:to>
                                        <p:strVal val="visible"/>
                                      </p:to>
                                    </p:set>
                                    <p:animEffect transition="in" filter="wedge">
                                      <p:cBhvr>
                                        <p:cTn id="12" dur="2000"/>
                                        <p:tgtEl>
                                          <p:spTgt spid="34818"/>
                                        </p:tgtEl>
                                      </p:cBhvr>
                                    </p:animEffect>
                                  </p:childTnLst>
                                </p:cTn>
                              </p:par>
                            </p:childTnLst>
                          </p:cTn>
                        </p:par>
                      </p:childTnLst>
                    </p:cTn>
                  </p:par>
                  <p:par>
                    <p:cTn id="13" fill="hold">
                      <p:stCondLst>
                        <p:cond delay="indefinite"/>
                      </p:stCondLst>
                      <p:childTnLst>
                        <p:par>
                          <p:cTn id="14" fill="hold">
                            <p:stCondLst>
                              <p:cond delay="0"/>
                            </p:stCondLst>
                            <p:childTnLst>
                              <p:par>
                                <p:cTn id="15" presetID="7" presetClass="entr" presetSubtype="4" fill="hold" grpId="0" nodeType="clickEffect">
                                  <p:stCondLst>
                                    <p:cond delay="0"/>
                                  </p:stCondLst>
                                  <p:childTnLst>
                                    <p:set>
                                      <p:cBhvr>
                                        <p:cTn id="16" dur="1" fill="hold">
                                          <p:stCondLst>
                                            <p:cond delay="0"/>
                                          </p:stCondLst>
                                        </p:cTn>
                                        <p:tgtEl>
                                          <p:spTgt spid="34819"/>
                                        </p:tgtEl>
                                        <p:attrNameLst>
                                          <p:attrName>style.visibility</p:attrName>
                                        </p:attrNameLst>
                                      </p:cBhvr>
                                      <p:to>
                                        <p:strVal val="visible"/>
                                      </p:to>
                                    </p:set>
                                    <p:anim calcmode="lin" valueType="num">
                                      <p:cBhvr additive="base">
                                        <p:cTn id="17" dur="5000" fill="hold"/>
                                        <p:tgtEl>
                                          <p:spTgt spid="34819"/>
                                        </p:tgtEl>
                                        <p:attrNameLst>
                                          <p:attrName>ppt_x</p:attrName>
                                        </p:attrNameLst>
                                      </p:cBhvr>
                                      <p:tavLst>
                                        <p:tav tm="0">
                                          <p:val>
                                            <p:strVal val="#ppt_x"/>
                                          </p:val>
                                        </p:tav>
                                        <p:tav tm="100000">
                                          <p:val>
                                            <p:strVal val="#ppt_x"/>
                                          </p:val>
                                        </p:tav>
                                      </p:tavLst>
                                    </p:anim>
                                    <p:anim calcmode="lin" valueType="num">
                                      <p:cBhvr additive="base">
                                        <p:cTn id="18" dur="5000" fill="hold"/>
                                        <p:tgtEl>
                                          <p:spTgt spid="348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p:bldP spid="3481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0">
          <a:gsLst>
            <a:gs pos="0">
              <a:srgbClr val="9AB5E4"/>
            </a:gs>
            <a:gs pos="22000">
              <a:srgbClr val="9AB5E4"/>
            </a:gs>
            <a:gs pos="50000">
              <a:srgbClr val="C2D1ED"/>
            </a:gs>
            <a:gs pos="100000">
              <a:srgbClr val="E1E8F5"/>
            </a:gs>
          </a:gsLst>
          <a:lin ang="5400000"/>
        </a:gradFill>
        <a:effectLst/>
      </p:bgPr>
    </p:bg>
    <p:spTree>
      <p:nvGrpSpPr>
        <p:cNvPr id="1" name=""/>
        <p:cNvGrpSpPr/>
        <p:nvPr/>
      </p:nvGrpSpPr>
      <p:grpSpPr>
        <a:xfrm>
          <a:off x="0" y="0"/>
          <a:ext cx="0" cy="0"/>
          <a:chOff x="0" y="0"/>
          <a:chExt cx="0" cy="0"/>
        </a:xfrm>
      </p:grpSpPr>
      <p:sp>
        <p:nvSpPr>
          <p:cNvPr id="16397" name="CasellaDiTesto 5"/>
          <p:cNvSpPr txBox="1">
            <a:spLocks noChangeArrowheads="1"/>
          </p:cNvSpPr>
          <p:nvPr/>
        </p:nvSpPr>
        <p:spPr bwMode="auto">
          <a:xfrm>
            <a:off x="1357313" y="214313"/>
            <a:ext cx="6286500" cy="396875"/>
          </a:xfrm>
          <a:prstGeom prst="rect">
            <a:avLst/>
          </a:prstGeom>
          <a:noFill/>
          <a:ln w="9525">
            <a:noFill/>
            <a:miter lim="800000"/>
            <a:headEnd/>
            <a:tailEnd/>
          </a:ln>
        </p:spPr>
        <p:txBody>
          <a:bodyPr>
            <a:spAutoFit/>
          </a:bodyPr>
          <a:lstStyle/>
          <a:p>
            <a:pPr algn="ctr">
              <a:defRPr/>
            </a:pPr>
            <a:r>
              <a:rPr lang="it-IT" sz="2000">
                <a:solidFill>
                  <a:srgbClr val="FF0000"/>
                </a:solidFill>
                <a:effectLst>
                  <a:outerShdw blurRad="38100" dist="38100" dir="2700000" algn="tl">
                    <a:srgbClr val="C0C0C0"/>
                  </a:outerShdw>
                </a:effectLst>
                <a:latin typeface="Comic Sans MS" pitchFamily="66" charset="0"/>
              </a:rPr>
              <a:t>LA LOGICA</a:t>
            </a:r>
          </a:p>
        </p:txBody>
      </p:sp>
      <p:sp>
        <p:nvSpPr>
          <p:cNvPr id="16385" name="Titolo 4"/>
          <p:cNvSpPr>
            <a:spLocks/>
          </p:cNvSpPr>
          <p:nvPr/>
        </p:nvSpPr>
        <p:spPr bwMode="auto">
          <a:xfrm>
            <a:off x="755650" y="765175"/>
            <a:ext cx="7632700" cy="725488"/>
          </a:xfrm>
          <a:prstGeom prst="rect">
            <a:avLst/>
          </a:prstGeom>
          <a:noFill/>
          <a:ln w="9525">
            <a:noFill/>
            <a:miter lim="800000"/>
            <a:headEnd/>
            <a:tailEnd/>
          </a:ln>
        </p:spPr>
        <p:txBody>
          <a:bodyPr anchor="ctr"/>
          <a:lstStyle/>
          <a:p>
            <a:pPr algn="just">
              <a:defRPr/>
            </a:pPr>
            <a:r>
              <a:rPr lang="it-IT" sz="1600" dirty="0">
                <a:effectLst>
                  <a:outerShdw blurRad="38100" dist="38100" dir="2700000" algn="tl">
                    <a:srgbClr val="C0C0C0"/>
                  </a:outerShdw>
                </a:effectLst>
                <a:latin typeface="Comic Sans MS" pitchFamily="66" charset="0"/>
                <a:ea typeface="+mj-ea"/>
                <a:cs typeface="+mj-cs"/>
              </a:rPr>
              <a:t/>
            </a:r>
            <a:br>
              <a:rPr lang="it-IT" sz="1600" dirty="0">
                <a:effectLst>
                  <a:outerShdw blurRad="38100" dist="38100" dir="2700000" algn="tl">
                    <a:srgbClr val="C0C0C0"/>
                  </a:outerShdw>
                </a:effectLst>
                <a:latin typeface="Comic Sans MS" pitchFamily="66" charset="0"/>
                <a:ea typeface="+mj-ea"/>
                <a:cs typeface="+mj-cs"/>
              </a:rPr>
            </a:br>
            <a:r>
              <a:rPr lang="it-IT" sz="1600" dirty="0">
                <a:solidFill>
                  <a:schemeClr val="accent1"/>
                </a:solidFill>
                <a:effectLst>
                  <a:outerShdw blurRad="38100" dist="38100" dir="2700000" algn="tl">
                    <a:srgbClr val="C0C0C0"/>
                  </a:outerShdw>
                </a:effectLst>
                <a:latin typeface="Comic Sans MS" pitchFamily="66" charset="0"/>
                <a:ea typeface="+mj-ea"/>
                <a:cs typeface="+mj-cs"/>
              </a:rPr>
              <a:t>SOTTO VIENE RIPORTATO LO SCHEMA RAPPRESENTATIVO DELLA LOGICA UTILIZZATA PER SIMULARE LO SCAMBIO </a:t>
            </a:r>
            <a:r>
              <a:rPr lang="it-IT" sz="1600" dirty="0" err="1">
                <a:solidFill>
                  <a:schemeClr val="accent1"/>
                </a:solidFill>
                <a:effectLst>
                  <a:outerShdw blurRad="38100" dist="38100" dir="2700000" algn="tl">
                    <a:srgbClr val="C0C0C0"/>
                  </a:outerShdw>
                </a:effectLst>
                <a:latin typeface="Comic Sans MS" pitchFamily="66" charset="0"/>
                <a:ea typeface="+mj-ea"/>
                <a:cs typeface="+mj-cs"/>
              </a:rPr>
              <a:t>D’ENERGIA</a:t>
            </a:r>
            <a:r>
              <a:rPr lang="it-IT" sz="1600" dirty="0">
                <a:solidFill>
                  <a:schemeClr val="accent1"/>
                </a:solidFill>
                <a:effectLst>
                  <a:outerShdw blurRad="38100" dist="38100" dir="2700000" algn="tl">
                    <a:srgbClr val="C0C0C0"/>
                  </a:outerShdw>
                </a:effectLst>
                <a:latin typeface="Comic Sans MS" pitchFamily="66" charset="0"/>
                <a:ea typeface="+mj-ea"/>
                <a:cs typeface="+mj-cs"/>
              </a:rPr>
              <a:t> TRA GLI IMPIANTI E LA RETE.</a:t>
            </a:r>
            <a:endParaRPr lang="it-IT" sz="1600" dirty="0">
              <a:effectLst>
                <a:outerShdw blurRad="38100" dist="38100" dir="2700000" algn="tl">
                  <a:srgbClr val="C0C0C0"/>
                </a:outerShdw>
              </a:effectLst>
              <a:latin typeface="Comic Sans MS" pitchFamily="66" charset="0"/>
              <a:ea typeface="+mj-ea"/>
              <a:cs typeface="+mj-cs"/>
            </a:endParaRPr>
          </a:p>
        </p:txBody>
      </p:sp>
      <p:pic>
        <p:nvPicPr>
          <p:cNvPr id="17412" name="Picture 2" descr="LOGICA SCAMBIO"/>
          <p:cNvPicPr>
            <a:picLocks noChangeAspect="1" noChangeArrowheads="1"/>
          </p:cNvPicPr>
          <p:nvPr/>
        </p:nvPicPr>
        <p:blipFill>
          <a:blip r:embed="rId2"/>
          <a:srcRect/>
          <a:stretch>
            <a:fillRect/>
          </a:stretch>
        </p:blipFill>
        <p:spPr bwMode="auto">
          <a:xfrm>
            <a:off x="357188" y="1700213"/>
            <a:ext cx="8358187" cy="4943475"/>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6397"/>
                                        </p:tgtEl>
                                        <p:attrNameLst>
                                          <p:attrName>style.visibility</p:attrName>
                                        </p:attrNameLst>
                                      </p:cBhvr>
                                      <p:to>
                                        <p:strVal val="visible"/>
                                      </p:to>
                                    </p:set>
                                    <p:anim calcmode="lin" valueType="num">
                                      <p:cBhvr additive="base">
                                        <p:cTn id="7" dur="500" fill="hold"/>
                                        <p:tgtEl>
                                          <p:spTgt spid="16397"/>
                                        </p:tgtEl>
                                        <p:attrNameLst>
                                          <p:attrName>ppt_x</p:attrName>
                                        </p:attrNameLst>
                                      </p:cBhvr>
                                      <p:tavLst>
                                        <p:tav tm="0">
                                          <p:val>
                                            <p:strVal val="#ppt_x"/>
                                          </p:val>
                                        </p:tav>
                                        <p:tav tm="100000">
                                          <p:val>
                                            <p:strVal val="#ppt_x"/>
                                          </p:val>
                                        </p:tav>
                                      </p:tavLst>
                                    </p:anim>
                                    <p:anim calcmode="lin" valueType="num">
                                      <p:cBhvr additive="base">
                                        <p:cTn id="8" dur="500" fill="hold"/>
                                        <p:tgtEl>
                                          <p:spTgt spid="1639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9" presetClass="entr" presetSubtype="0" fill="hold" grpId="0" nodeType="afterEffect">
                                  <p:stCondLst>
                                    <p:cond delay="0"/>
                                  </p:stCondLst>
                                  <p:childTnLst>
                                    <p:set>
                                      <p:cBhvr>
                                        <p:cTn id="11" dur="1" fill="hold">
                                          <p:stCondLst>
                                            <p:cond delay="0"/>
                                          </p:stCondLst>
                                        </p:cTn>
                                        <p:tgtEl>
                                          <p:spTgt spid="16385"/>
                                        </p:tgtEl>
                                        <p:attrNameLst>
                                          <p:attrName>style.visibility</p:attrName>
                                        </p:attrNameLst>
                                      </p:cBhvr>
                                      <p:to>
                                        <p:strVal val="visible"/>
                                      </p:to>
                                    </p:set>
                                    <p:animEffect transition="in" filter="dissolve">
                                      <p:cBhvr>
                                        <p:cTn id="12" dur="500"/>
                                        <p:tgtEl>
                                          <p:spTgt spid="16385"/>
                                        </p:tgtEl>
                                      </p:cBhvr>
                                    </p:animEffect>
                                  </p:childTnLst>
                                </p:cTn>
                              </p:par>
                            </p:childTnLst>
                          </p:cTn>
                        </p:par>
                        <p:par>
                          <p:cTn id="13" fill="hold">
                            <p:stCondLst>
                              <p:cond delay="1000"/>
                            </p:stCondLst>
                            <p:childTnLst>
                              <p:par>
                                <p:cTn id="14" presetID="21" presetClass="entr" presetSubtype="4" fill="hold" nodeType="afterEffect">
                                  <p:stCondLst>
                                    <p:cond delay="0"/>
                                  </p:stCondLst>
                                  <p:childTnLst>
                                    <p:set>
                                      <p:cBhvr>
                                        <p:cTn id="15" dur="1" fill="hold">
                                          <p:stCondLst>
                                            <p:cond delay="0"/>
                                          </p:stCondLst>
                                        </p:cTn>
                                        <p:tgtEl>
                                          <p:spTgt spid="17412"/>
                                        </p:tgtEl>
                                        <p:attrNameLst>
                                          <p:attrName>style.visibility</p:attrName>
                                        </p:attrNameLst>
                                      </p:cBhvr>
                                      <p:to>
                                        <p:strVal val="visible"/>
                                      </p:to>
                                    </p:set>
                                    <p:animEffect transition="in" filter="wheel(4)">
                                      <p:cBhvr>
                                        <p:cTn id="16" dur="2000"/>
                                        <p:tgtEl>
                                          <p:spTgt spid="174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7" grpId="0"/>
      <p:bldP spid="1638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0">
          <a:gsLst>
            <a:gs pos="0">
              <a:srgbClr val="9AB5E4"/>
            </a:gs>
            <a:gs pos="22000">
              <a:srgbClr val="9AB5E4"/>
            </a:gs>
            <a:gs pos="50000">
              <a:srgbClr val="C2D1ED"/>
            </a:gs>
            <a:gs pos="100000">
              <a:srgbClr val="E1E8F5"/>
            </a:gs>
          </a:gsLst>
          <a:lin ang="5400000"/>
        </a:gradFill>
        <a:effectLst/>
      </p:bgPr>
    </p:bg>
    <p:spTree>
      <p:nvGrpSpPr>
        <p:cNvPr id="1" name=""/>
        <p:cNvGrpSpPr/>
        <p:nvPr/>
      </p:nvGrpSpPr>
      <p:grpSpPr>
        <a:xfrm>
          <a:off x="0" y="0"/>
          <a:ext cx="0" cy="0"/>
          <a:chOff x="0" y="0"/>
          <a:chExt cx="0" cy="0"/>
        </a:xfrm>
      </p:grpSpPr>
      <p:sp>
        <p:nvSpPr>
          <p:cNvPr id="16397" name="CasellaDiTesto 5"/>
          <p:cNvSpPr txBox="1">
            <a:spLocks noChangeArrowheads="1"/>
          </p:cNvSpPr>
          <p:nvPr/>
        </p:nvSpPr>
        <p:spPr bwMode="auto">
          <a:xfrm>
            <a:off x="1357313" y="214313"/>
            <a:ext cx="6286500" cy="396875"/>
          </a:xfrm>
          <a:prstGeom prst="rect">
            <a:avLst/>
          </a:prstGeom>
          <a:noFill/>
          <a:ln w="9525">
            <a:noFill/>
            <a:miter lim="800000"/>
            <a:headEnd/>
            <a:tailEnd/>
          </a:ln>
        </p:spPr>
        <p:txBody>
          <a:bodyPr>
            <a:spAutoFit/>
          </a:bodyPr>
          <a:lstStyle/>
          <a:p>
            <a:pPr algn="ctr">
              <a:defRPr/>
            </a:pPr>
            <a:r>
              <a:rPr lang="it-IT" sz="2000" dirty="0">
                <a:solidFill>
                  <a:srgbClr val="FF0000"/>
                </a:solidFill>
                <a:effectLst>
                  <a:outerShdw blurRad="38100" dist="38100" dir="2700000" algn="tl">
                    <a:srgbClr val="C0C0C0"/>
                  </a:outerShdw>
                </a:effectLst>
                <a:latin typeface="Comic Sans MS" pitchFamily="66" charset="0"/>
              </a:rPr>
              <a:t>LA LOGICA</a:t>
            </a:r>
          </a:p>
        </p:txBody>
      </p:sp>
      <p:sp>
        <p:nvSpPr>
          <p:cNvPr id="7" name="Rettangolo arrotondato 6"/>
          <p:cNvSpPr/>
          <p:nvPr/>
        </p:nvSpPr>
        <p:spPr>
          <a:xfrm>
            <a:off x="571500" y="1571625"/>
            <a:ext cx="8215313" cy="1214438"/>
          </a:xfrm>
          <a:prstGeom prst="roundRect">
            <a:avLst/>
          </a:prstGeom>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it-IT" dirty="0">
                <a:solidFill>
                  <a:schemeClr val="bg1"/>
                </a:solidFill>
                <a:effectLst>
                  <a:outerShdw blurRad="38100" dist="38100" dir="2700000" algn="tl">
                    <a:srgbClr val="C0C0C0"/>
                  </a:outerShdw>
                </a:effectLst>
                <a:latin typeface="Comic Sans MS" pitchFamily="66" charset="0"/>
              </a:rPr>
              <a:t>Sia le curve d’assorbimento giornaliero sia la potenza prodotta dagli impianti fotovoltaici sono stati simulati sovrapponendo gli effetti di diversi generatori. </a:t>
            </a:r>
          </a:p>
        </p:txBody>
      </p:sp>
      <p:sp>
        <p:nvSpPr>
          <p:cNvPr id="8" name="Rettangolo arrotondato 7"/>
          <p:cNvSpPr/>
          <p:nvPr/>
        </p:nvSpPr>
        <p:spPr>
          <a:xfrm>
            <a:off x="714375" y="4143375"/>
            <a:ext cx="7858125" cy="928688"/>
          </a:xfrm>
          <a:prstGeom prst="roundRect">
            <a:avLst/>
          </a:prstGeom>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dirty="0">
                <a:solidFill>
                  <a:schemeClr val="bg1"/>
                </a:solidFill>
                <a:effectLst>
                  <a:outerShdw blurRad="38100" dist="38100" dir="2700000" algn="tl">
                    <a:srgbClr val="C0C0C0"/>
                  </a:outerShdw>
                </a:effectLst>
                <a:latin typeface="Comic Sans MS" pitchFamily="66" charset="0"/>
              </a:rPr>
              <a:t>Per i dettagli sulla logica utilizzata  nella realizzazione  della simulazione, riferirsi al capitolo 3 della relazione.</a:t>
            </a:r>
            <a:endParaRPr lang="it-IT"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6397"/>
                                        </p:tgtEl>
                                        <p:attrNameLst>
                                          <p:attrName>style.visibility</p:attrName>
                                        </p:attrNameLst>
                                      </p:cBhvr>
                                      <p:to>
                                        <p:strVal val="visible"/>
                                      </p:to>
                                    </p:set>
                                    <p:anim calcmode="lin" valueType="num">
                                      <p:cBhvr additive="base">
                                        <p:cTn id="7" dur="500" fill="hold"/>
                                        <p:tgtEl>
                                          <p:spTgt spid="16397"/>
                                        </p:tgtEl>
                                        <p:attrNameLst>
                                          <p:attrName>ppt_x</p:attrName>
                                        </p:attrNameLst>
                                      </p:cBhvr>
                                      <p:tavLst>
                                        <p:tav tm="0">
                                          <p:val>
                                            <p:strVal val="#ppt_x"/>
                                          </p:val>
                                        </p:tav>
                                        <p:tav tm="100000">
                                          <p:val>
                                            <p:strVal val="#ppt_x"/>
                                          </p:val>
                                        </p:tav>
                                      </p:tavLst>
                                    </p:anim>
                                    <p:anim calcmode="lin" valueType="num">
                                      <p:cBhvr additive="base">
                                        <p:cTn id="8" dur="500" fill="hold"/>
                                        <p:tgtEl>
                                          <p:spTgt spid="1639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 presetClass="entr" presetSubtype="1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heckerboard(across)">
                                      <p:cBhvr>
                                        <p:cTn id="12" dur="500"/>
                                        <p:tgtEl>
                                          <p:spTgt spid="7"/>
                                        </p:tgtEl>
                                      </p:cBhvr>
                                    </p:animEffect>
                                  </p:childTnLst>
                                </p:cTn>
                              </p:par>
                            </p:childTnLst>
                          </p:cTn>
                        </p:par>
                        <p:par>
                          <p:cTn id="13" fill="hold">
                            <p:stCondLst>
                              <p:cond delay="1000"/>
                            </p:stCondLst>
                            <p:childTnLst>
                              <p:par>
                                <p:cTn id="14" presetID="3" presetClass="entr" presetSubtype="1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linds(horizontal)">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7" grpId="0"/>
      <p:bldP spid="7"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0">
          <a:gsLst>
            <a:gs pos="0">
              <a:srgbClr val="9AB5E4"/>
            </a:gs>
            <a:gs pos="22000">
              <a:srgbClr val="9AB5E4"/>
            </a:gs>
            <a:gs pos="50000">
              <a:srgbClr val="C2D1ED"/>
            </a:gs>
            <a:gs pos="100000">
              <a:srgbClr val="E1E8F5"/>
            </a:gs>
          </a:gsLst>
          <a:lin ang="5400000"/>
        </a:gradFill>
        <a:effectLst/>
      </p:bgPr>
    </p:bg>
    <p:spTree>
      <p:nvGrpSpPr>
        <p:cNvPr id="1" name=""/>
        <p:cNvGrpSpPr/>
        <p:nvPr/>
      </p:nvGrpSpPr>
      <p:grpSpPr>
        <a:xfrm>
          <a:off x="0" y="0"/>
          <a:ext cx="0" cy="0"/>
          <a:chOff x="0" y="0"/>
          <a:chExt cx="0" cy="0"/>
        </a:xfrm>
      </p:grpSpPr>
      <p:sp>
        <p:nvSpPr>
          <p:cNvPr id="20" name="Rettangolo 19"/>
          <p:cNvSpPr/>
          <p:nvPr/>
        </p:nvSpPr>
        <p:spPr>
          <a:xfrm>
            <a:off x="366701" y="216725"/>
            <a:ext cx="8429465" cy="2400657"/>
          </a:xfrm>
          <a:prstGeom prst="rect">
            <a:avLst/>
          </a:prstGeom>
          <a:noFill/>
        </p:spPr>
        <p:txBody>
          <a:bodyPr>
            <a:spAutoFit/>
          </a:bodyPr>
          <a:lstStyle/>
          <a:p>
            <a:pPr algn="ctr" fontAlgn="auto">
              <a:spcBef>
                <a:spcPts val="0"/>
              </a:spcBef>
              <a:spcAft>
                <a:spcPts val="0"/>
              </a:spcAft>
              <a:defRPr/>
            </a:pPr>
            <a:r>
              <a:rPr lang="it-IT" sz="5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rPr>
              <a:t>Schema a blocchi del funzionamento dell’ impianto: Gestione Centralizzata</a:t>
            </a:r>
          </a:p>
        </p:txBody>
      </p:sp>
      <p:grpSp>
        <p:nvGrpSpPr>
          <p:cNvPr id="2" name="Group 7"/>
          <p:cNvGrpSpPr>
            <a:grpSpLocks/>
          </p:cNvGrpSpPr>
          <p:nvPr/>
        </p:nvGrpSpPr>
        <p:grpSpPr bwMode="auto">
          <a:xfrm>
            <a:off x="1214438" y="3000375"/>
            <a:ext cx="6762750" cy="2128838"/>
            <a:chOff x="748" y="1344"/>
            <a:chExt cx="4260" cy="1341"/>
          </a:xfrm>
        </p:grpSpPr>
        <p:grpSp>
          <p:nvGrpSpPr>
            <p:cNvPr id="19462" name="Group 1"/>
            <p:cNvGrpSpPr>
              <a:grpSpLocks noChangeAspect="1"/>
            </p:cNvGrpSpPr>
            <p:nvPr/>
          </p:nvGrpSpPr>
          <p:grpSpPr bwMode="auto">
            <a:xfrm>
              <a:off x="748" y="1344"/>
              <a:ext cx="4260" cy="1341"/>
              <a:chOff x="2008" y="1800"/>
              <a:chExt cx="9459" cy="3165"/>
            </a:xfrm>
          </p:grpSpPr>
          <p:sp>
            <p:nvSpPr>
              <p:cNvPr id="19468" name="AutoShape 12"/>
              <p:cNvSpPr>
                <a:spLocks noChangeAspect="1" noChangeArrowheads="1" noTextEdit="1"/>
              </p:cNvSpPr>
              <p:nvPr/>
            </p:nvSpPr>
            <p:spPr bwMode="auto">
              <a:xfrm>
                <a:off x="2308" y="1800"/>
                <a:ext cx="9159" cy="3148"/>
              </a:xfrm>
              <a:prstGeom prst="rect">
                <a:avLst/>
              </a:prstGeom>
              <a:noFill/>
              <a:ln w="9525">
                <a:noFill/>
                <a:miter lim="800000"/>
                <a:headEnd/>
                <a:tailEnd/>
              </a:ln>
            </p:spPr>
            <p:txBody>
              <a:bodyPr/>
              <a:lstStyle/>
              <a:p>
                <a:endParaRPr lang="it-IT"/>
              </a:p>
            </p:txBody>
          </p:sp>
          <p:sp>
            <p:nvSpPr>
              <p:cNvPr id="19469" name="Rectangle 11"/>
              <p:cNvSpPr>
                <a:spLocks noChangeArrowheads="1"/>
              </p:cNvSpPr>
              <p:nvPr/>
            </p:nvSpPr>
            <p:spPr bwMode="auto">
              <a:xfrm>
                <a:off x="2008" y="1800"/>
                <a:ext cx="1913" cy="936"/>
              </a:xfrm>
              <a:prstGeom prst="rect">
                <a:avLst/>
              </a:prstGeom>
              <a:solidFill>
                <a:srgbClr val="BBE0E3"/>
              </a:solidFill>
              <a:ln w="9525">
                <a:solidFill>
                  <a:srgbClr val="000000"/>
                </a:solidFill>
                <a:miter lim="800000"/>
                <a:headEnd/>
                <a:tailEnd/>
              </a:ln>
            </p:spPr>
            <p:txBody>
              <a:bodyPr wrap="none" lIns="72238" tIns="36119" rIns="72238" bIns="36119" anchor="ctr"/>
              <a:lstStyle/>
              <a:p>
                <a:pPr algn="ctr"/>
                <a:r>
                  <a:rPr lang="it-IT" sz="1200">
                    <a:solidFill>
                      <a:srgbClr val="000000"/>
                    </a:solidFill>
                    <a:ea typeface="Times New Roman" pitchFamily="18" charset="0"/>
                    <a:cs typeface="Comic Sans MS" pitchFamily="66" charset="0"/>
                  </a:rPr>
                  <a:t>Impianto</a:t>
                </a:r>
                <a:endParaRPr lang="it-IT" sz="900">
                  <a:ea typeface="Times New Roman" pitchFamily="18" charset="0"/>
                  <a:cs typeface="Comic Sans MS" pitchFamily="66" charset="0"/>
                </a:endParaRPr>
              </a:p>
              <a:p>
                <a:pPr algn="ctr" eaLnBrk="0" hangingPunct="0"/>
                <a:r>
                  <a:rPr lang="it-IT" sz="1200">
                    <a:solidFill>
                      <a:srgbClr val="000000"/>
                    </a:solidFill>
                    <a:ea typeface="Times New Roman" pitchFamily="18" charset="0"/>
                    <a:cs typeface="Comic Sans MS" pitchFamily="66" charset="0"/>
                  </a:rPr>
                  <a:t> fotovoltaico 1</a:t>
                </a:r>
                <a:endParaRPr lang="it-IT">
                  <a:ea typeface="Times New Roman" pitchFamily="18" charset="0"/>
                  <a:cs typeface="Comic Sans MS" pitchFamily="66" charset="0"/>
                </a:endParaRPr>
              </a:p>
            </p:txBody>
          </p:sp>
          <p:sp>
            <p:nvSpPr>
              <p:cNvPr id="19470" name="AutoShape 10"/>
              <p:cNvSpPr>
                <a:spLocks noChangeArrowheads="1"/>
              </p:cNvSpPr>
              <p:nvPr/>
            </p:nvSpPr>
            <p:spPr bwMode="auto">
              <a:xfrm>
                <a:off x="5476" y="1887"/>
                <a:ext cx="1785" cy="851"/>
              </a:xfrm>
              <a:prstGeom prst="roundRect">
                <a:avLst>
                  <a:gd name="adj" fmla="val 16667"/>
                </a:avLst>
              </a:prstGeom>
              <a:solidFill>
                <a:srgbClr val="BBE0E3"/>
              </a:solidFill>
              <a:ln w="9525">
                <a:solidFill>
                  <a:srgbClr val="000000"/>
                </a:solidFill>
                <a:round/>
                <a:headEnd/>
                <a:tailEnd/>
              </a:ln>
            </p:spPr>
            <p:txBody>
              <a:bodyPr wrap="none" lIns="72238" tIns="36119" rIns="72238" bIns="36119" anchor="ctr"/>
              <a:lstStyle/>
              <a:p>
                <a:r>
                  <a:rPr lang="it-IT" sz="1400">
                    <a:solidFill>
                      <a:srgbClr val="000000"/>
                    </a:solidFill>
                    <a:cs typeface="Times New Roman" pitchFamily="18" charset="0"/>
                  </a:rPr>
                  <a:t>Abitazione 1</a:t>
                </a:r>
                <a:endParaRPr lang="it-IT"/>
              </a:p>
            </p:txBody>
          </p:sp>
          <p:sp>
            <p:nvSpPr>
              <p:cNvPr id="19471" name="AutoShape 9"/>
              <p:cNvSpPr>
                <a:spLocks noChangeArrowheads="1"/>
              </p:cNvSpPr>
              <p:nvPr/>
            </p:nvSpPr>
            <p:spPr bwMode="auto">
              <a:xfrm>
                <a:off x="5476" y="4013"/>
                <a:ext cx="1785" cy="851"/>
              </a:xfrm>
              <a:prstGeom prst="roundRect">
                <a:avLst>
                  <a:gd name="adj" fmla="val 16667"/>
                </a:avLst>
              </a:prstGeom>
              <a:solidFill>
                <a:srgbClr val="BBE0E3"/>
              </a:solidFill>
              <a:ln w="9525">
                <a:solidFill>
                  <a:srgbClr val="000000"/>
                </a:solidFill>
                <a:round/>
                <a:headEnd/>
                <a:tailEnd/>
              </a:ln>
            </p:spPr>
            <p:txBody>
              <a:bodyPr wrap="none" lIns="72238" tIns="36119" rIns="72238" bIns="36119" anchor="ctr"/>
              <a:lstStyle/>
              <a:p>
                <a:pPr algn="ctr"/>
                <a:r>
                  <a:rPr lang="it-IT" sz="1400">
                    <a:solidFill>
                      <a:srgbClr val="000000"/>
                    </a:solidFill>
                    <a:cs typeface="Times New Roman" pitchFamily="18" charset="0"/>
                  </a:rPr>
                  <a:t>Abitazione 2</a:t>
                </a:r>
                <a:endParaRPr lang="it-IT"/>
              </a:p>
            </p:txBody>
          </p:sp>
          <p:sp>
            <p:nvSpPr>
              <p:cNvPr id="19472" name="Oval 8"/>
              <p:cNvSpPr>
                <a:spLocks noChangeArrowheads="1"/>
              </p:cNvSpPr>
              <p:nvPr/>
            </p:nvSpPr>
            <p:spPr bwMode="auto">
              <a:xfrm>
                <a:off x="9022" y="2736"/>
                <a:ext cx="2010" cy="1446"/>
              </a:xfrm>
              <a:prstGeom prst="ellipse">
                <a:avLst/>
              </a:prstGeom>
              <a:solidFill>
                <a:srgbClr val="BBE0E3"/>
              </a:solidFill>
              <a:ln w="9525">
                <a:solidFill>
                  <a:srgbClr val="000000"/>
                </a:solidFill>
                <a:round/>
                <a:headEnd/>
                <a:tailEnd/>
              </a:ln>
            </p:spPr>
            <p:txBody>
              <a:bodyPr lIns="72238" tIns="36119" rIns="72238" bIns="36119" anchor="ctr"/>
              <a:lstStyle/>
              <a:p>
                <a:pPr algn="ctr"/>
                <a:r>
                  <a:rPr lang="it-IT" sz="1400">
                    <a:solidFill>
                      <a:srgbClr val="000000"/>
                    </a:solidFill>
                    <a:cs typeface="Times New Roman" pitchFamily="18" charset="0"/>
                  </a:rPr>
                  <a:t>RETE ENEL</a:t>
                </a:r>
                <a:endParaRPr lang="it-IT"/>
              </a:p>
            </p:txBody>
          </p:sp>
          <p:sp>
            <p:nvSpPr>
              <p:cNvPr id="19473" name="AutoShape 7"/>
              <p:cNvSpPr>
                <a:spLocks noChangeArrowheads="1"/>
              </p:cNvSpPr>
              <p:nvPr/>
            </p:nvSpPr>
            <p:spPr bwMode="auto">
              <a:xfrm>
                <a:off x="4007" y="2119"/>
                <a:ext cx="1283" cy="255"/>
              </a:xfrm>
              <a:prstGeom prst="rightArrow">
                <a:avLst>
                  <a:gd name="adj1" fmla="val 50000"/>
                  <a:gd name="adj2" fmla="val 125784"/>
                </a:avLst>
              </a:prstGeom>
              <a:solidFill>
                <a:srgbClr val="BBE0E3"/>
              </a:solidFill>
              <a:ln w="9525">
                <a:solidFill>
                  <a:srgbClr val="000000"/>
                </a:solidFill>
                <a:miter lim="800000"/>
                <a:headEnd/>
                <a:tailEnd/>
              </a:ln>
            </p:spPr>
            <p:txBody>
              <a:bodyPr wrap="none" anchor="ctr"/>
              <a:lstStyle/>
              <a:p>
                <a:endParaRPr lang="it-IT">
                  <a:latin typeface="Calibri" pitchFamily="34" charset="0"/>
                </a:endParaRPr>
              </a:p>
            </p:txBody>
          </p:sp>
          <p:sp>
            <p:nvSpPr>
              <p:cNvPr id="19474" name="AutoShape 6"/>
              <p:cNvSpPr>
                <a:spLocks noChangeArrowheads="1"/>
              </p:cNvSpPr>
              <p:nvPr/>
            </p:nvSpPr>
            <p:spPr bwMode="auto">
              <a:xfrm>
                <a:off x="4007" y="4349"/>
                <a:ext cx="1283" cy="255"/>
              </a:xfrm>
              <a:prstGeom prst="rightArrow">
                <a:avLst>
                  <a:gd name="adj1" fmla="val 50000"/>
                  <a:gd name="adj2" fmla="val 125784"/>
                </a:avLst>
              </a:prstGeom>
              <a:solidFill>
                <a:srgbClr val="BBE0E3"/>
              </a:solidFill>
              <a:ln w="9525">
                <a:solidFill>
                  <a:srgbClr val="000000"/>
                </a:solidFill>
                <a:miter lim="800000"/>
                <a:headEnd/>
                <a:tailEnd/>
              </a:ln>
            </p:spPr>
            <p:txBody>
              <a:bodyPr wrap="none" anchor="ctr"/>
              <a:lstStyle/>
              <a:p>
                <a:endParaRPr lang="it-IT">
                  <a:latin typeface="Calibri" pitchFamily="34" charset="0"/>
                </a:endParaRPr>
              </a:p>
            </p:txBody>
          </p:sp>
          <p:sp>
            <p:nvSpPr>
              <p:cNvPr id="19475" name="AutoShape 5"/>
              <p:cNvSpPr>
                <a:spLocks noChangeArrowheads="1"/>
              </p:cNvSpPr>
              <p:nvPr/>
            </p:nvSpPr>
            <p:spPr bwMode="auto">
              <a:xfrm rot="1193226">
                <a:off x="7626" y="2509"/>
                <a:ext cx="1367" cy="426"/>
              </a:xfrm>
              <a:prstGeom prst="leftRightArrow">
                <a:avLst>
                  <a:gd name="adj1" fmla="val 50000"/>
                  <a:gd name="adj2" fmla="val 64178"/>
                </a:avLst>
              </a:prstGeom>
              <a:solidFill>
                <a:srgbClr val="BBE0E3"/>
              </a:solidFill>
              <a:ln w="9525">
                <a:solidFill>
                  <a:srgbClr val="000000"/>
                </a:solidFill>
                <a:miter lim="800000"/>
                <a:headEnd/>
                <a:tailEnd/>
              </a:ln>
            </p:spPr>
            <p:txBody>
              <a:bodyPr wrap="none" anchor="ctr"/>
              <a:lstStyle/>
              <a:p>
                <a:endParaRPr lang="it-IT">
                  <a:latin typeface="Calibri" pitchFamily="34" charset="0"/>
                </a:endParaRPr>
              </a:p>
            </p:txBody>
          </p:sp>
          <p:sp>
            <p:nvSpPr>
              <p:cNvPr id="19476" name="AutoShape 4"/>
              <p:cNvSpPr>
                <a:spLocks noChangeArrowheads="1"/>
              </p:cNvSpPr>
              <p:nvPr/>
            </p:nvSpPr>
            <p:spPr bwMode="auto">
              <a:xfrm rot="-1688557">
                <a:off x="7616" y="4013"/>
                <a:ext cx="1368" cy="425"/>
              </a:xfrm>
              <a:prstGeom prst="leftRightArrow">
                <a:avLst>
                  <a:gd name="adj1" fmla="val 50000"/>
                  <a:gd name="adj2" fmla="val 64376"/>
                </a:avLst>
              </a:prstGeom>
              <a:solidFill>
                <a:srgbClr val="BBE0E3"/>
              </a:solidFill>
              <a:ln w="9525">
                <a:solidFill>
                  <a:srgbClr val="000000"/>
                </a:solidFill>
                <a:miter lim="800000"/>
                <a:headEnd/>
                <a:tailEnd/>
              </a:ln>
            </p:spPr>
            <p:txBody>
              <a:bodyPr wrap="none" anchor="ctr"/>
              <a:lstStyle/>
              <a:p>
                <a:endParaRPr lang="it-IT">
                  <a:latin typeface="Calibri" pitchFamily="34" charset="0"/>
                </a:endParaRPr>
              </a:p>
            </p:txBody>
          </p:sp>
          <p:sp>
            <p:nvSpPr>
              <p:cNvPr id="19477" name="Rectangle 2"/>
              <p:cNvSpPr>
                <a:spLocks noChangeArrowheads="1"/>
              </p:cNvSpPr>
              <p:nvPr/>
            </p:nvSpPr>
            <p:spPr bwMode="auto">
              <a:xfrm>
                <a:off x="2008" y="4030"/>
                <a:ext cx="1941" cy="935"/>
              </a:xfrm>
              <a:prstGeom prst="rect">
                <a:avLst/>
              </a:prstGeom>
              <a:solidFill>
                <a:srgbClr val="BBE0E3"/>
              </a:solidFill>
              <a:ln w="9525">
                <a:solidFill>
                  <a:srgbClr val="000000"/>
                </a:solidFill>
                <a:miter lim="800000"/>
                <a:headEnd/>
                <a:tailEnd/>
              </a:ln>
            </p:spPr>
            <p:txBody>
              <a:bodyPr wrap="none" lIns="72238" tIns="36119" rIns="72238" bIns="36119" anchor="ctr"/>
              <a:lstStyle/>
              <a:p>
                <a:pPr algn="ctr"/>
                <a:r>
                  <a:rPr lang="it-IT" sz="1200">
                    <a:solidFill>
                      <a:srgbClr val="000000"/>
                    </a:solidFill>
                    <a:ea typeface="Times New Roman" pitchFamily="18" charset="0"/>
                    <a:cs typeface="Comic Sans MS" pitchFamily="66" charset="0"/>
                  </a:rPr>
                  <a:t>Impianto</a:t>
                </a:r>
                <a:endParaRPr lang="it-IT" sz="900">
                  <a:ea typeface="Times New Roman" pitchFamily="18" charset="0"/>
                  <a:cs typeface="Comic Sans MS" pitchFamily="66" charset="0"/>
                </a:endParaRPr>
              </a:p>
              <a:p>
                <a:pPr algn="ctr" eaLnBrk="0" hangingPunct="0"/>
                <a:r>
                  <a:rPr lang="it-IT" sz="1200">
                    <a:solidFill>
                      <a:srgbClr val="000000"/>
                    </a:solidFill>
                    <a:ea typeface="Times New Roman" pitchFamily="18" charset="0"/>
                    <a:cs typeface="Comic Sans MS" pitchFamily="66" charset="0"/>
                  </a:rPr>
                  <a:t> fotovoltaico 2</a:t>
                </a:r>
                <a:endParaRPr lang="it-IT">
                  <a:ea typeface="Times New Roman" pitchFamily="18" charset="0"/>
                  <a:cs typeface="Comic Sans MS" pitchFamily="66" charset="0"/>
                </a:endParaRPr>
              </a:p>
            </p:txBody>
          </p:sp>
        </p:grpSp>
        <p:sp>
          <p:nvSpPr>
            <p:cNvPr id="19463" name="Line 17"/>
            <p:cNvSpPr>
              <a:spLocks noChangeShapeType="1"/>
            </p:cNvSpPr>
            <p:nvPr/>
          </p:nvSpPr>
          <p:spPr bwMode="auto">
            <a:xfrm flipV="1">
              <a:off x="2472" y="1570"/>
              <a:ext cx="1224" cy="454"/>
            </a:xfrm>
            <a:prstGeom prst="line">
              <a:avLst/>
            </a:prstGeom>
            <a:noFill/>
            <a:ln w="9525">
              <a:solidFill>
                <a:schemeClr val="tx1"/>
              </a:solidFill>
              <a:round/>
              <a:headEnd/>
              <a:tailEnd/>
            </a:ln>
          </p:spPr>
          <p:txBody>
            <a:bodyPr/>
            <a:lstStyle/>
            <a:p>
              <a:endParaRPr lang="it-IT"/>
            </a:p>
          </p:txBody>
        </p:sp>
        <p:sp>
          <p:nvSpPr>
            <p:cNvPr id="19464" name="Line 18"/>
            <p:cNvSpPr>
              <a:spLocks noChangeShapeType="1"/>
            </p:cNvSpPr>
            <p:nvPr/>
          </p:nvSpPr>
          <p:spPr bwMode="auto">
            <a:xfrm>
              <a:off x="2472" y="2024"/>
              <a:ext cx="1224" cy="544"/>
            </a:xfrm>
            <a:prstGeom prst="line">
              <a:avLst/>
            </a:prstGeom>
            <a:noFill/>
            <a:ln w="9525">
              <a:solidFill>
                <a:schemeClr val="tx1"/>
              </a:solidFill>
              <a:round/>
              <a:headEnd/>
              <a:tailEnd/>
            </a:ln>
          </p:spPr>
          <p:txBody>
            <a:bodyPr/>
            <a:lstStyle/>
            <a:p>
              <a:endParaRPr lang="it-IT"/>
            </a:p>
          </p:txBody>
        </p:sp>
        <p:sp>
          <p:nvSpPr>
            <p:cNvPr id="19465" name="Line 19"/>
            <p:cNvSpPr>
              <a:spLocks noChangeShapeType="1"/>
            </p:cNvSpPr>
            <p:nvPr/>
          </p:nvSpPr>
          <p:spPr bwMode="auto">
            <a:xfrm flipV="1">
              <a:off x="3696" y="1570"/>
              <a:ext cx="0" cy="998"/>
            </a:xfrm>
            <a:prstGeom prst="line">
              <a:avLst/>
            </a:prstGeom>
            <a:noFill/>
            <a:ln w="9525">
              <a:solidFill>
                <a:schemeClr val="tx1"/>
              </a:solidFill>
              <a:round/>
              <a:headEnd/>
              <a:tailEnd/>
            </a:ln>
          </p:spPr>
          <p:txBody>
            <a:bodyPr/>
            <a:lstStyle/>
            <a:p>
              <a:endParaRPr lang="it-IT"/>
            </a:p>
          </p:txBody>
        </p:sp>
        <p:sp>
          <p:nvSpPr>
            <p:cNvPr id="19466" name="Text Box 20"/>
            <p:cNvSpPr txBox="1">
              <a:spLocks noChangeArrowheads="1"/>
            </p:cNvSpPr>
            <p:nvPr/>
          </p:nvSpPr>
          <p:spPr bwMode="auto">
            <a:xfrm>
              <a:off x="2925" y="1888"/>
              <a:ext cx="726" cy="231"/>
            </a:xfrm>
            <a:prstGeom prst="rect">
              <a:avLst/>
            </a:prstGeom>
            <a:noFill/>
            <a:ln w="9525">
              <a:noFill/>
              <a:miter lim="800000"/>
              <a:headEnd/>
              <a:tailEnd/>
            </a:ln>
          </p:spPr>
          <p:txBody>
            <a:bodyPr>
              <a:spAutoFit/>
            </a:bodyPr>
            <a:lstStyle/>
            <a:p>
              <a:pPr>
                <a:spcBef>
                  <a:spcPct val="50000"/>
                </a:spcBef>
              </a:pPr>
              <a:endParaRPr lang="it-IT"/>
            </a:p>
          </p:txBody>
        </p:sp>
        <p:sp>
          <p:nvSpPr>
            <p:cNvPr id="17429" name="Text Box 21"/>
            <p:cNvSpPr txBox="1">
              <a:spLocks noChangeArrowheads="1"/>
            </p:cNvSpPr>
            <p:nvPr/>
          </p:nvSpPr>
          <p:spPr bwMode="auto">
            <a:xfrm>
              <a:off x="2835" y="1842"/>
              <a:ext cx="953" cy="393"/>
            </a:xfrm>
            <a:prstGeom prst="rect">
              <a:avLst/>
            </a:prstGeom>
            <a:noFill/>
            <a:ln w="9525">
              <a:noFill/>
              <a:miter lim="800000"/>
              <a:headEnd/>
              <a:tailEnd/>
            </a:ln>
            <a:effectLst/>
          </p:spPr>
          <p:txBody>
            <a:bodyPr>
              <a:spAutoFit/>
            </a:bodyPr>
            <a:lstStyle/>
            <a:p>
              <a:pPr>
                <a:spcBef>
                  <a:spcPct val="50000"/>
                </a:spcBef>
                <a:defRPr/>
              </a:pPr>
              <a:r>
                <a:rPr lang="it-IT" sz="1400" b="1">
                  <a:solidFill>
                    <a:srgbClr val="FF0000"/>
                  </a:solidFill>
                  <a:effectLst>
                    <a:outerShdw blurRad="38100" dist="38100" dir="2700000" algn="tl">
                      <a:srgbClr val="C0C0C0"/>
                    </a:outerShdw>
                  </a:effectLst>
                </a:rPr>
                <a:t>    SOFTWARE</a:t>
              </a:r>
            </a:p>
            <a:p>
              <a:pPr>
                <a:spcBef>
                  <a:spcPct val="50000"/>
                </a:spcBef>
                <a:defRPr/>
              </a:pPr>
              <a:r>
                <a:rPr lang="it-IT" sz="1400" b="1">
                  <a:solidFill>
                    <a:srgbClr val="FF0000"/>
                  </a:solidFill>
                  <a:effectLst>
                    <a:outerShdw blurRad="38100" dist="38100" dir="2700000" algn="tl">
                      <a:srgbClr val="C0C0C0"/>
                    </a:outerShdw>
                  </a:effectLst>
                </a:rPr>
                <a:t>DI CONTOLLO</a:t>
              </a:r>
            </a:p>
          </p:txBody>
        </p:sp>
      </p:grpSp>
      <p:sp>
        <p:nvSpPr>
          <p:cNvPr id="22" name="Sottotitolo 21"/>
          <p:cNvSpPr>
            <a:spLocks/>
          </p:cNvSpPr>
          <p:nvPr/>
        </p:nvSpPr>
        <p:spPr bwMode="auto">
          <a:xfrm>
            <a:off x="357188" y="5429250"/>
            <a:ext cx="8424862" cy="1203325"/>
          </a:xfrm>
          <a:prstGeom prst="rect">
            <a:avLst/>
          </a:prstGeom>
          <a:noFill/>
          <a:ln w="9525">
            <a:noFill/>
            <a:miter lim="800000"/>
            <a:headEnd/>
            <a:tailEnd/>
          </a:ln>
        </p:spPr>
        <p:txBody>
          <a:bodyPr/>
          <a:lstStyle/>
          <a:p>
            <a:pPr algn="just">
              <a:lnSpc>
                <a:spcPct val="80000"/>
              </a:lnSpc>
              <a:buFont typeface="Arial" charset="0"/>
              <a:buNone/>
              <a:defRPr/>
            </a:pPr>
            <a:r>
              <a:rPr lang="it-IT" sz="1600" dirty="0">
                <a:solidFill>
                  <a:schemeClr val="accent1"/>
                </a:solidFill>
                <a:effectLst>
                  <a:outerShdw blurRad="38100" dist="38100" dir="2700000" algn="tl">
                    <a:srgbClr val="000000"/>
                  </a:outerShdw>
                </a:effectLst>
                <a:latin typeface="Comic Sans MS" pitchFamily="66" charset="0"/>
                <a:ea typeface="Times New Roman" pitchFamily="18" charset="0"/>
              </a:rPr>
              <a:t>LO SCHEMA RAPPRESENTA LO SCAMBIO UNILATERALE </a:t>
            </a:r>
            <a:r>
              <a:rPr lang="it-IT" sz="1600" dirty="0" err="1">
                <a:solidFill>
                  <a:schemeClr val="accent1"/>
                </a:solidFill>
                <a:effectLst>
                  <a:outerShdw blurRad="38100" dist="38100" dir="2700000" algn="tl">
                    <a:srgbClr val="000000"/>
                  </a:outerShdw>
                </a:effectLst>
                <a:latin typeface="Comic Sans MS" pitchFamily="66" charset="0"/>
                <a:ea typeface="Times New Roman" pitchFamily="18" charset="0"/>
              </a:rPr>
              <a:t>D’ENERGIA</a:t>
            </a:r>
            <a:r>
              <a:rPr lang="it-IT" sz="1600" dirty="0">
                <a:solidFill>
                  <a:schemeClr val="accent1"/>
                </a:solidFill>
                <a:effectLst>
                  <a:outerShdw blurRad="38100" dist="38100" dir="2700000" algn="tl">
                    <a:srgbClr val="000000"/>
                  </a:outerShdw>
                </a:effectLst>
                <a:latin typeface="Comic Sans MS" pitchFamily="66" charset="0"/>
                <a:ea typeface="Times New Roman" pitchFamily="18" charset="0"/>
              </a:rPr>
              <a:t> TRA GLI IMPIANTI FOTOVOLTAICI E LE DUE ABITAZIONI, LO SCAMBIO BILATERALE TRA LE DUE ABITAZIONI E LA RETE.</a:t>
            </a:r>
          </a:p>
          <a:p>
            <a:pPr algn="just">
              <a:lnSpc>
                <a:spcPct val="80000"/>
              </a:lnSpc>
              <a:buFont typeface="Arial" charset="0"/>
              <a:buNone/>
              <a:defRPr/>
            </a:pPr>
            <a:r>
              <a:rPr lang="it-IT" sz="1600" dirty="0">
                <a:solidFill>
                  <a:schemeClr val="accent1"/>
                </a:solidFill>
                <a:effectLst>
                  <a:outerShdw blurRad="38100" dist="38100" dir="2700000" algn="tl">
                    <a:srgbClr val="000000"/>
                  </a:outerShdw>
                </a:effectLst>
                <a:latin typeface="Comic Sans MS" pitchFamily="66" charset="0"/>
                <a:ea typeface="Times New Roman" pitchFamily="18" charset="0"/>
              </a:rPr>
              <a:t>IL SOFTWARE REALIZZATO E’ AL VERTICE </a:t>
            </a:r>
            <a:r>
              <a:rPr lang="it-IT" dirty="0">
                <a:solidFill>
                  <a:schemeClr val="accent1"/>
                </a:solidFill>
                <a:effectLst>
                  <a:outerShdw blurRad="38100" dist="38100" dir="2700000" algn="tl">
                    <a:srgbClr val="000000"/>
                  </a:outerShdw>
                </a:effectLst>
                <a:latin typeface="Comic Sans MS" pitchFamily="66" charset="0"/>
                <a:ea typeface="Times New Roman" pitchFamily="18" charset="0"/>
              </a:rPr>
              <a:t>DELLA PIRAMIDE </a:t>
            </a:r>
            <a:r>
              <a:rPr lang="it-IT" dirty="0" err="1">
                <a:solidFill>
                  <a:schemeClr val="accent1"/>
                </a:solidFill>
                <a:effectLst>
                  <a:outerShdw blurRad="38100" dist="38100" dir="2700000" algn="tl">
                    <a:srgbClr val="000000"/>
                  </a:outerShdw>
                </a:effectLst>
                <a:latin typeface="Comic Sans MS" pitchFamily="66" charset="0"/>
                <a:ea typeface="Times New Roman" pitchFamily="18" charset="0"/>
              </a:rPr>
              <a:t>DI</a:t>
            </a:r>
            <a:r>
              <a:rPr lang="it-IT" dirty="0">
                <a:solidFill>
                  <a:schemeClr val="accent1"/>
                </a:solidFill>
                <a:effectLst>
                  <a:outerShdw blurRad="38100" dist="38100" dir="2700000" algn="tl">
                    <a:srgbClr val="000000"/>
                  </a:outerShdw>
                </a:effectLst>
                <a:latin typeface="Comic Sans MS" pitchFamily="66" charset="0"/>
                <a:ea typeface="Times New Roman" pitchFamily="18" charset="0"/>
              </a:rPr>
              <a:t> CONTROLLO. </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5"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fltVal val="0"/>
                                          </p:val>
                                        </p:tav>
                                        <p:tav tm="100000">
                                          <p:val>
                                            <p:strVal val="#ppt_w"/>
                                          </p:val>
                                        </p:tav>
                                      </p:tavLst>
                                    </p:anim>
                                    <p:anim calcmode="lin" valueType="num">
                                      <p:cBhvr>
                                        <p:cTn id="13" dur="1000" fill="hold"/>
                                        <p:tgtEl>
                                          <p:spTgt spid="2"/>
                                        </p:tgtEl>
                                        <p:attrNameLst>
                                          <p:attrName>ppt_h</p:attrName>
                                        </p:attrNameLst>
                                      </p:cBhvr>
                                      <p:tavLst>
                                        <p:tav tm="0">
                                          <p:val>
                                            <p:fltVal val="0"/>
                                          </p:val>
                                        </p:tav>
                                        <p:tav tm="100000">
                                          <p:val>
                                            <p:strVal val="#ppt_h"/>
                                          </p:val>
                                        </p:tav>
                                      </p:tavLst>
                                    </p:anim>
                                    <p:anim calcmode="lin" valueType="num">
                                      <p:cBhvr>
                                        <p:cTn id="14"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6" fill="hold">
                      <p:stCondLst>
                        <p:cond delay="indefinite"/>
                      </p:stCondLst>
                      <p:childTnLst>
                        <p:par>
                          <p:cTn id="17" fill="hold">
                            <p:stCondLst>
                              <p:cond delay="0"/>
                            </p:stCondLst>
                            <p:childTnLst>
                              <p:par>
                                <p:cTn id="18" presetID="26" presetClass="entr" presetSubtype="0" fill="hold" grpId="0"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down)">
                                      <p:cBhvr>
                                        <p:cTn id="20" dur="580">
                                          <p:stCondLst>
                                            <p:cond delay="0"/>
                                          </p:stCondLst>
                                        </p:cTn>
                                        <p:tgtEl>
                                          <p:spTgt spid="22"/>
                                        </p:tgtEl>
                                      </p:cBhvr>
                                    </p:animEffect>
                                    <p:anim calcmode="lin" valueType="num">
                                      <p:cBhvr>
                                        <p:cTn id="21"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26" dur="26">
                                          <p:stCondLst>
                                            <p:cond delay="650"/>
                                          </p:stCondLst>
                                        </p:cTn>
                                        <p:tgtEl>
                                          <p:spTgt spid="22"/>
                                        </p:tgtEl>
                                      </p:cBhvr>
                                      <p:to x="100000" y="60000"/>
                                    </p:animScale>
                                    <p:animScale>
                                      <p:cBhvr>
                                        <p:cTn id="27" dur="166" decel="50000">
                                          <p:stCondLst>
                                            <p:cond delay="676"/>
                                          </p:stCondLst>
                                        </p:cTn>
                                        <p:tgtEl>
                                          <p:spTgt spid="22"/>
                                        </p:tgtEl>
                                      </p:cBhvr>
                                      <p:to x="100000" y="100000"/>
                                    </p:animScale>
                                    <p:animScale>
                                      <p:cBhvr>
                                        <p:cTn id="28" dur="26">
                                          <p:stCondLst>
                                            <p:cond delay="1312"/>
                                          </p:stCondLst>
                                        </p:cTn>
                                        <p:tgtEl>
                                          <p:spTgt spid="22"/>
                                        </p:tgtEl>
                                      </p:cBhvr>
                                      <p:to x="100000" y="80000"/>
                                    </p:animScale>
                                    <p:animScale>
                                      <p:cBhvr>
                                        <p:cTn id="29" dur="166" decel="50000">
                                          <p:stCondLst>
                                            <p:cond delay="1338"/>
                                          </p:stCondLst>
                                        </p:cTn>
                                        <p:tgtEl>
                                          <p:spTgt spid="22"/>
                                        </p:tgtEl>
                                      </p:cBhvr>
                                      <p:to x="100000" y="100000"/>
                                    </p:animScale>
                                    <p:animScale>
                                      <p:cBhvr>
                                        <p:cTn id="30" dur="26">
                                          <p:stCondLst>
                                            <p:cond delay="1642"/>
                                          </p:stCondLst>
                                        </p:cTn>
                                        <p:tgtEl>
                                          <p:spTgt spid="22"/>
                                        </p:tgtEl>
                                      </p:cBhvr>
                                      <p:to x="100000" y="90000"/>
                                    </p:animScale>
                                    <p:animScale>
                                      <p:cBhvr>
                                        <p:cTn id="31" dur="166" decel="50000">
                                          <p:stCondLst>
                                            <p:cond delay="1668"/>
                                          </p:stCondLst>
                                        </p:cTn>
                                        <p:tgtEl>
                                          <p:spTgt spid="22"/>
                                        </p:tgtEl>
                                      </p:cBhvr>
                                      <p:to x="100000" y="100000"/>
                                    </p:animScale>
                                    <p:animScale>
                                      <p:cBhvr>
                                        <p:cTn id="32" dur="26">
                                          <p:stCondLst>
                                            <p:cond delay="1808"/>
                                          </p:stCondLst>
                                        </p:cTn>
                                        <p:tgtEl>
                                          <p:spTgt spid="22"/>
                                        </p:tgtEl>
                                      </p:cBhvr>
                                      <p:to x="100000" y="95000"/>
                                    </p:animScale>
                                    <p:animScale>
                                      <p:cBhvr>
                                        <p:cTn id="33" dur="166" decel="50000">
                                          <p:stCondLst>
                                            <p:cond delay="1834"/>
                                          </p:stCondLst>
                                        </p:cTn>
                                        <p:tgtEl>
                                          <p:spTgt spid="2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0">
          <a:gsLst>
            <a:gs pos="0">
              <a:srgbClr val="9AB5E4"/>
            </a:gs>
            <a:gs pos="22000">
              <a:srgbClr val="9AB5E4"/>
            </a:gs>
            <a:gs pos="50000">
              <a:srgbClr val="C2D1ED"/>
            </a:gs>
            <a:gs pos="100000">
              <a:srgbClr val="E1E8F5"/>
            </a:gs>
          </a:gsLst>
          <a:lin ang="5400000"/>
        </a:gradFill>
        <a:effectLst/>
      </p:bgPr>
    </p:bg>
    <p:spTree>
      <p:nvGrpSpPr>
        <p:cNvPr id="1" name=""/>
        <p:cNvGrpSpPr/>
        <p:nvPr/>
      </p:nvGrpSpPr>
      <p:grpSpPr>
        <a:xfrm>
          <a:off x="0" y="0"/>
          <a:ext cx="0" cy="0"/>
          <a:chOff x="0" y="0"/>
          <a:chExt cx="0" cy="0"/>
        </a:xfrm>
      </p:grpSpPr>
      <p:sp>
        <p:nvSpPr>
          <p:cNvPr id="20" name="Rettangolo 19"/>
          <p:cNvSpPr/>
          <p:nvPr/>
        </p:nvSpPr>
        <p:spPr>
          <a:xfrm>
            <a:off x="366701" y="216725"/>
            <a:ext cx="8429465" cy="2400657"/>
          </a:xfrm>
          <a:prstGeom prst="rect">
            <a:avLst/>
          </a:prstGeom>
          <a:noFill/>
        </p:spPr>
        <p:txBody>
          <a:bodyPr>
            <a:spAutoFit/>
          </a:bodyPr>
          <a:lstStyle/>
          <a:p>
            <a:pPr algn="ctr" fontAlgn="auto">
              <a:spcBef>
                <a:spcPts val="0"/>
              </a:spcBef>
              <a:spcAft>
                <a:spcPts val="0"/>
              </a:spcAft>
              <a:defRPr/>
            </a:pPr>
            <a:r>
              <a:rPr lang="it-IT" sz="5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rPr>
              <a:t>Schema a blocchi del funzionamento dell’ impianto: Gestione decentralizzata</a:t>
            </a:r>
          </a:p>
        </p:txBody>
      </p:sp>
      <p:grpSp>
        <p:nvGrpSpPr>
          <p:cNvPr id="18435" name="Group 7"/>
          <p:cNvGrpSpPr>
            <a:grpSpLocks/>
          </p:cNvGrpSpPr>
          <p:nvPr/>
        </p:nvGrpSpPr>
        <p:grpSpPr bwMode="auto">
          <a:xfrm>
            <a:off x="1214438" y="3000375"/>
            <a:ext cx="6762750" cy="2128838"/>
            <a:chOff x="748" y="1344"/>
            <a:chExt cx="4260" cy="1341"/>
          </a:xfrm>
        </p:grpSpPr>
        <p:grpSp>
          <p:nvGrpSpPr>
            <p:cNvPr id="20486" name="Group 1"/>
            <p:cNvGrpSpPr>
              <a:grpSpLocks noChangeAspect="1"/>
            </p:cNvGrpSpPr>
            <p:nvPr/>
          </p:nvGrpSpPr>
          <p:grpSpPr bwMode="auto">
            <a:xfrm>
              <a:off x="748" y="1344"/>
              <a:ext cx="4260" cy="1341"/>
              <a:chOff x="2008" y="1800"/>
              <a:chExt cx="9459" cy="3165"/>
            </a:xfrm>
          </p:grpSpPr>
          <p:sp>
            <p:nvSpPr>
              <p:cNvPr id="20492" name="AutoShape 12"/>
              <p:cNvSpPr>
                <a:spLocks noChangeAspect="1" noChangeArrowheads="1" noTextEdit="1"/>
              </p:cNvSpPr>
              <p:nvPr/>
            </p:nvSpPr>
            <p:spPr bwMode="auto">
              <a:xfrm>
                <a:off x="2308" y="1800"/>
                <a:ext cx="9159" cy="3148"/>
              </a:xfrm>
              <a:prstGeom prst="rect">
                <a:avLst/>
              </a:prstGeom>
              <a:noFill/>
              <a:ln w="9525">
                <a:noFill/>
                <a:miter lim="800000"/>
                <a:headEnd/>
                <a:tailEnd/>
              </a:ln>
            </p:spPr>
            <p:txBody>
              <a:bodyPr/>
              <a:lstStyle/>
              <a:p>
                <a:endParaRPr lang="it-IT"/>
              </a:p>
            </p:txBody>
          </p:sp>
          <p:sp>
            <p:nvSpPr>
              <p:cNvPr id="20493" name="Rectangle 11"/>
              <p:cNvSpPr>
                <a:spLocks noChangeArrowheads="1"/>
              </p:cNvSpPr>
              <p:nvPr/>
            </p:nvSpPr>
            <p:spPr bwMode="auto">
              <a:xfrm>
                <a:off x="2008" y="1800"/>
                <a:ext cx="1913" cy="936"/>
              </a:xfrm>
              <a:prstGeom prst="rect">
                <a:avLst/>
              </a:prstGeom>
              <a:solidFill>
                <a:srgbClr val="BBE0E3"/>
              </a:solidFill>
              <a:ln w="9525">
                <a:solidFill>
                  <a:srgbClr val="000000"/>
                </a:solidFill>
                <a:miter lim="800000"/>
                <a:headEnd/>
                <a:tailEnd/>
              </a:ln>
            </p:spPr>
            <p:txBody>
              <a:bodyPr wrap="none" lIns="72238" tIns="36119" rIns="72238" bIns="36119" anchor="ctr"/>
              <a:lstStyle/>
              <a:p>
                <a:pPr algn="ctr"/>
                <a:r>
                  <a:rPr lang="it-IT" sz="1200">
                    <a:solidFill>
                      <a:srgbClr val="000000"/>
                    </a:solidFill>
                    <a:ea typeface="Times New Roman" pitchFamily="18" charset="0"/>
                    <a:cs typeface="Comic Sans MS" pitchFamily="66" charset="0"/>
                  </a:rPr>
                  <a:t>Impianto</a:t>
                </a:r>
                <a:endParaRPr lang="it-IT" sz="900">
                  <a:ea typeface="Times New Roman" pitchFamily="18" charset="0"/>
                  <a:cs typeface="Comic Sans MS" pitchFamily="66" charset="0"/>
                </a:endParaRPr>
              </a:p>
              <a:p>
                <a:pPr algn="ctr" eaLnBrk="0" hangingPunct="0"/>
                <a:r>
                  <a:rPr lang="it-IT" sz="1200">
                    <a:solidFill>
                      <a:srgbClr val="000000"/>
                    </a:solidFill>
                    <a:ea typeface="Times New Roman" pitchFamily="18" charset="0"/>
                    <a:cs typeface="Comic Sans MS" pitchFamily="66" charset="0"/>
                  </a:rPr>
                  <a:t> fotovoltaico 1</a:t>
                </a:r>
                <a:endParaRPr lang="it-IT">
                  <a:ea typeface="Times New Roman" pitchFamily="18" charset="0"/>
                  <a:cs typeface="Comic Sans MS" pitchFamily="66" charset="0"/>
                </a:endParaRPr>
              </a:p>
            </p:txBody>
          </p:sp>
          <p:sp>
            <p:nvSpPr>
              <p:cNvPr id="20494" name="AutoShape 10"/>
              <p:cNvSpPr>
                <a:spLocks noChangeArrowheads="1"/>
              </p:cNvSpPr>
              <p:nvPr/>
            </p:nvSpPr>
            <p:spPr bwMode="auto">
              <a:xfrm>
                <a:off x="5476" y="1887"/>
                <a:ext cx="1785" cy="851"/>
              </a:xfrm>
              <a:prstGeom prst="roundRect">
                <a:avLst>
                  <a:gd name="adj" fmla="val 16667"/>
                </a:avLst>
              </a:prstGeom>
              <a:solidFill>
                <a:srgbClr val="BBE0E3"/>
              </a:solidFill>
              <a:ln w="9525">
                <a:solidFill>
                  <a:srgbClr val="000000"/>
                </a:solidFill>
                <a:round/>
                <a:headEnd/>
                <a:tailEnd/>
              </a:ln>
            </p:spPr>
            <p:txBody>
              <a:bodyPr wrap="none" lIns="72238" tIns="36119" rIns="72238" bIns="36119" anchor="ctr"/>
              <a:lstStyle/>
              <a:p>
                <a:r>
                  <a:rPr lang="it-IT" sz="1400">
                    <a:solidFill>
                      <a:srgbClr val="000000"/>
                    </a:solidFill>
                    <a:cs typeface="Times New Roman" pitchFamily="18" charset="0"/>
                  </a:rPr>
                  <a:t>Abitazione 1</a:t>
                </a:r>
                <a:endParaRPr lang="it-IT"/>
              </a:p>
            </p:txBody>
          </p:sp>
          <p:sp>
            <p:nvSpPr>
              <p:cNvPr id="20495" name="AutoShape 9"/>
              <p:cNvSpPr>
                <a:spLocks noChangeArrowheads="1"/>
              </p:cNvSpPr>
              <p:nvPr/>
            </p:nvSpPr>
            <p:spPr bwMode="auto">
              <a:xfrm>
                <a:off x="5476" y="4013"/>
                <a:ext cx="1785" cy="851"/>
              </a:xfrm>
              <a:prstGeom prst="roundRect">
                <a:avLst>
                  <a:gd name="adj" fmla="val 16667"/>
                </a:avLst>
              </a:prstGeom>
              <a:solidFill>
                <a:srgbClr val="BBE0E3"/>
              </a:solidFill>
              <a:ln w="9525">
                <a:solidFill>
                  <a:srgbClr val="000000"/>
                </a:solidFill>
                <a:round/>
                <a:headEnd/>
                <a:tailEnd/>
              </a:ln>
            </p:spPr>
            <p:txBody>
              <a:bodyPr wrap="none" lIns="72238" tIns="36119" rIns="72238" bIns="36119" anchor="ctr"/>
              <a:lstStyle/>
              <a:p>
                <a:pPr algn="ctr"/>
                <a:r>
                  <a:rPr lang="it-IT" sz="1400">
                    <a:solidFill>
                      <a:srgbClr val="000000"/>
                    </a:solidFill>
                    <a:cs typeface="Times New Roman" pitchFamily="18" charset="0"/>
                  </a:rPr>
                  <a:t>Abitazione 2</a:t>
                </a:r>
                <a:endParaRPr lang="it-IT"/>
              </a:p>
            </p:txBody>
          </p:sp>
          <p:sp>
            <p:nvSpPr>
              <p:cNvPr id="20496" name="Oval 8"/>
              <p:cNvSpPr>
                <a:spLocks noChangeArrowheads="1"/>
              </p:cNvSpPr>
              <p:nvPr/>
            </p:nvSpPr>
            <p:spPr bwMode="auto">
              <a:xfrm>
                <a:off x="9022" y="2736"/>
                <a:ext cx="2010" cy="1446"/>
              </a:xfrm>
              <a:prstGeom prst="ellipse">
                <a:avLst/>
              </a:prstGeom>
              <a:solidFill>
                <a:srgbClr val="BBE0E3"/>
              </a:solidFill>
              <a:ln w="9525">
                <a:solidFill>
                  <a:srgbClr val="000000"/>
                </a:solidFill>
                <a:round/>
                <a:headEnd/>
                <a:tailEnd/>
              </a:ln>
            </p:spPr>
            <p:txBody>
              <a:bodyPr lIns="72238" tIns="36119" rIns="72238" bIns="36119" anchor="ctr"/>
              <a:lstStyle/>
              <a:p>
                <a:pPr algn="ctr"/>
                <a:r>
                  <a:rPr lang="it-IT" sz="1400">
                    <a:solidFill>
                      <a:srgbClr val="000000"/>
                    </a:solidFill>
                    <a:cs typeface="Times New Roman" pitchFamily="18" charset="0"/>
                  </a:rPr>
                  <a:t>RETE ENEL</a:t>
                </a:r>
                <a:endParaRPr lang="it-IT"/>
              </a:p>
            </p:txBody>
          </p:sp>
          <p:sp>
            <p:nvSpPr>
              <p:cNvPr id="20497" name="AutoShape 7"/>
              <p:cNvSpPr>
                <a:spLocks noChangeArrowheads="1"/>
              </p:cNvSpPr>
              <p:nvPr/>
            </p:nvSpPr>
            <p:spPr bwMode="auto">
              <a:xfrm>
                <a:off x="4007" y="2119"/>
                <a:ext cx="1283" cy="255"/>
              </a:xfrm>
              <a:prstGeom prst="rightArrow">
                <a:avLst>
                  <a:gd name="adj1" fmla="val 50000"/>
                  <a:gd name="adj2" fmla="val 125784"/>
                </a:avLst>
              </a:prstGeom>
              <a:solidFill>
                <a:srgbClr val="BBE0E3"/>
              </a:solidFill>
              <a:ln w="9525">
                <a:solidFill>
                  <a:srgbClr val="000000"/>
                </a:solidFill>
                <a:miter lim="800000"/>
                <a:headEnd/>
                <a:tailEnd/>
              </a:ln>
            </p:spPr>
            <p:txBody>
              <a:bodyPr wrap="none" anchor="ctr"/>
              <a:lstStyle/>
              <a:p>
                <a:endParaRPr lang="it-IT">
                  <a:latin typeface="Calibri" pitchFamily="34" charset="0"/>
                </a:endParaRPr>
              </a:p>
            </p:txBody>
          </p:sp>
          <p:sp>
            <p:nvSpPr>
              <p:cNvPr id="20498" name="AutoShape 6"/>
              <p:cNvSpPr>
                <a:spLocks noChangeArrowheads="1"/>
              </p:cNvSpPr>
              <p:nvPr/>
            </p:nvSpPr>
            <p:spPr bwMode="auto">
              <a:xfrm>
                <a:off x="4007" y="4349"/>
                <a:ext cx="1283" cy="255"/>
              </a:xfrm>
              <a:prstGeom prst="rightArrow">
                <a:avLst>
                  <a:gd name="adj1" fmla="val 50000"/>
                  <a:gd name="adj2" fmla="val 125784"/>
                </a:avLst>
              </a:prstGeom>
              <a:solidFill>
                <a:srgbClr val="BBE0E3"/>
              </a:solidFill>
              <a:ln w="9525">
                <a:solidFill>
                  <a:srgbClr val="000000"/>
                </a:solidFill>
                <a:miter lim="800000"/>
                <a:headEnd/>
                <a:tailEnd/>
              </a:ln>
            </p:spPr>
            <p:txBody>
              <a:bodyPr wrap="none" anchor="ctr"/>
              <a:lstStyle/>
              <a:p>
                <a:endParaRPr lang="it-IT">
                  <a:latin typeface="Calibri" pitchFamily="34" charset="0"/>
                </a:endParaRPr>
              </a:p>
            </p:txBody>
          </p:sp>
          <p:sp>
            <p:nvSpPr>
              <p:cNvPr id="20499" name="AutoShape 5"/>
              <p:cNvSpPr>
                <a:spLocks noChangeArrowheads="1"/>
              </p:cNvSpPr>
              <p:nvPr/>
            </p:nvSpPr>
            <p:spPr bwMode="auto">
              <a:xfrm rot="1193226">
                <a:off x="7626" y="2509"/>
                <a:ext cx="1367" cy="426"/>
              </a:xfrm>
              <a:prstGeom prst="leftRightArrow">
                <a:avLst>
                  <a:gd name="adj1" fmla="val 50000"/>
                  <a:gd name="adj2" fmla="val 64178"/>
                </a:avLst>
              </a:prstGeom>
              <a:solidFill>
                <a:srgbClr val="BBE0E3"/>
              </a:solidFill>
              <a:ln w="9525">
                <a:solidFill>
                  <a:srgbClr val="000000"/>
                </a:solidFill>
                <a:miter lim="800000"/>
                <a:headEnd/>
                <a:tailEnd/>
              </a:ln>
            </p:spPr>
            <p:txBody>
              <a:bodyPr wrap="none" anchor="ctr"/>
              <a:lstStyle/>
              <a:p>
                <a:endParaRPr lang="it-IT">
                  <a:latin typeface="Calibri" pitchFamily="34" charset="0"/>
                </a:endParaRPr>
              </a:p>
            </p:txBody>
          </p:sp>
          <p:sp>
            <p:nvSpPr>
              <p:cNvPr id="20500" name="AutoShape 4"/>
              <p:cNvSpPr>
                <a:spLocks noChangeArrowheads="1"/>
              </p:cNvSpPr>
              <p:nvPr/>
            </p:nvSpPr>
            <p:spPr bwMode="auto">
              <a:xfrm rot="-1688557">
                <a:off x="7616" y="4013"/>
                <a:ext cx="1368" cy="425"/>
              </a:xfrm>
              <a:prstGeom prst="leftRightArrow">
                <a:avLst>
                  <a:gd name="adj1" fmla="val 50000"/>
                  <a:gd name="adj2" fmla="val 64376"/>
                </a:avLst>
              </a:prstGeom>
              <a:solidFill>
                <a:srgbClr val="BBE0E3"/>
              </a:solidFill>
              <a:ln w="9525">
                <a:solidFill>
                  <a:srgbClr val="000000"/>
                </a:solidFill>
                <a:miter lim="800000"/>
                <a:headEnd/>
                <a:tailEnd/>
              </a:ln>
            </p:spPr>
            <p:txBody>
              <a:bodyPr wrap="none" anchor="ctr"/>
              <a:lstStyle/>
              <a:p>
                <a:endParaRPr lang="it-IT">
                  <a:latin typeface="Calibri" pitchFamily="34" charset="0"/>
                </a:endParaRPr>
              </a:p>
            </p:txBody>
          </p:sp>
          <p:sp>
            <p:nvSpPr>
              <p:cNvPr id="20501" name="AutoShape 3"/>
              <p:cNvSpPr>
                <a:spLocks noChangeArrowheads="1"/>
              </p:cNvSpPr>
              <p:nvPr/>
            </p:nvSpPr>
            <p:spPr bwMode="auto">
              <a:xfrm>
                <a:off x="6331" y="2907"/>
                <a:ext cx="344" cy="1019"/>
              </a:xfrm>
              <a:prstGeom prst="upDownArrow">
                <a:avLst>
                  <a:gd name="adj1" fmla="val 50000"/>
                  <a:gd name="adj2" fmla="val 59244"/>
                </a:avLst>
              </a:prstGeom>
              <a:solidFill>
                <a:srgbClr val="BBE0E3"/>
              </a:solidFill>
              <a:ln w="9525">
                <a:solidFill>
                  <a:srgbClr val="000000"/>
                </a:solidFill>
                <a:miter lim="800000"/>
                <a:headEnd/>
                <a:tailEnd/>
              </a:ln>
            </p:spPr>
            <p:txBody>
              <a:bodyPr wrap="none" anchor="ctr"/>
              <a:lstStyle/>
              <a:p>
                <a:endParaRPr lang="it-IT">
                  <a:latin typeface="Calibri" pitchFamily="34" charset="0"/>
                </a:endParaRPr>
              </a:p>
            </p:txBody>
          </p:sp>
          <p:sp>
            <p:nvSpPr>
              <p:cNvPr id="20502" name="Rectangle 2"/>
              <p:cNvSpPr>
                <a:spLocks noChangeArrowheads="1"/>
              </p:cNvSpPr>
              <p:nvPr/>
            </p:nvSpPr>
            <p:spPr bwMode="auto">
              <a:xfrm>
                <a:off x="2008" y="4030"/>
                <a:ext cx="1941" cy="935"/>
              </a:xfrm>
              <a:prstGeom prst="rect">
                <a:avLst/>
              </a:prstGeom>
              <a:solidFill>
                <a:srgbClr val="BBE0E3"/>
              </a:solidFill>
              <a:ln w="9525">
                <a:solidFill>
                  <a:srgbClr val="000000"/>
                </a:solidFill>
                <a:miter lim="800000"/>
                <a:headEnd/>
                <a:tailEnd/>
              </a:ln>
            </p:spPr>
            <p:txBody>
              <a:bodyPr wrap="none" lIns="72238" tIns="36119" rIns="72238" bIns="36119" anchor="ctr"/>
              <a:lstStyle/>
              <a:p>
                <a:pPr algn="ctr"/>
                <a:r>
                  <a:rPr lang="it-IT" sz="1200">
                    <a:solidFill>
                      <a:srgbClr val="000000"/>
                    </a:solidFill>
                    <a:ea typeface="Times New Roman" pitchFamily="18" charset="0"/>
                    <a:cs typeface="Comic Sans MS" pitchFamily="66" charset="0"/>
                  </a:rPr>
                  <a:t>Impianto</a:t>
                </a:r>
                <a:endParaRPr lang="it-IT" sz="900">
                  <a:ea typeface="Times New Roman" pitchFamily="18" charset="0"/>
                  <a:cs typeface="Comic Sans MS" pitchFamily="66" charset="0"/>
                </a:endParaRPr>
              </a:p>
              <a:p>
                <a:pPr algn="ctr" eaLnBrk="0" hangingPunct="0"/>
                <a:r>
                  <a:rPr lang="it-IT" sz="1200">
                    <a:solidFill>
                      <a:srgbClr val="000000"/>
                    </a:solidFill>
                    <a:ea typeface="Times New Roman" pitchFamily="18" charset="0"/>
                    <a:cs typeface="Comic Sans MS" pitchFamily="66" charset="0"/>
                  </a:rPr>
                  <a:t> fotovoltaico 2</a:t>
                </a:r>
                <a:endParaRPr lang="it-IT">
                  <a:ea typeface="Times New Roman" pitchFamily="18" charset="0"/>
                  <a:cs typeface="Comic Sans MS" pitchFamily="66" charset="0"/>
                </a:endParaRPr>
              </a:p>
            </p:txBody>
          </p:sp>
        </p:grpSp>
        <p:sp>
          <p:nvSpPr>
            <p:cNvPr id="20487" name="Line 17"/>
            <p:cNvSpPr>
              <a:spLocks noChangeShapeType="1"/>
            </p:cNvSpPr>
            <p:nvPr/>
          </p:nvSpPr>
          <p:spPr bwMode="auto">
            <a:xfrm flipV="1">
              <a:off x="2472" y="1570"/>
              <a:ext cx="1224" cy="454"/>
            </a:xfrm>
            <a:prstGeom prst="line">
              <a:avLst/>
            </a:prstGeom>
            <a:noFill/>
            <a:ln w="9525">
              <a:solidFill>
                <a:schemeClr val="tx1"/>
              </a:solidFill>
              <a:round/>
              <a:headEnd/>
              <a:tailEnd/>
            </a:ln>
          </p:spPr>
          <p:txBody>
            <a:bodyPr/>
            <a:lstStyle/>
            <a:p>
              <a:endParaRPr lang="it-IT"/>
            </a:p>
          </p:txBody>
        </p:sp>
        <p:sp>
          <p:nvSpPr>
            <p:cNvPr id="20488" name="Line 18"/>
            <p:cNvSpPr>
              <a:spLocks noChangeShapeType="1"/>
            </p:cNvSpPr>
            <p:nvPr/>
          </p:nvSpPr>
          <p:spPr bwMode="auto">
            <a:xfrm>
              <a:off x="2472" y="2024"/>
              <a:ext cx="1224" cy="544"/>
            </a:xfrm>
            <a:prstGeom prst="line">
              <a:avLst/>
            </a:prstGeom>
            <a:noFill/>
            <a:ln w="9525">
              <a:solidFill>
                <a:schemeClr val="tx1"/>
              </a:solidFill>
              <a:round/>
              <a:headEnd/>
              <a:tailEnd/>
            </a:ln>
          </p:spPr>
          <p:txBody>
            <a:bodyPr/>
            <a:lstStyle/>
            <a:p>
              <a:endParaRPr lang="it-IT"/>
            </a:p>
          </p:txBody>
        </p:sp>
        <p:sp>
          <p:nvSpPr>
            <p:cNvPr id="20489" name="Line 19"/>
            <p:cNvSpPr>
              <a:spLocks noChangeShapeType="1"/>
            </p:cNvSpPr>
            <p:nvPr/>
          </p:nvSpPr>
          <p:spPr bwMode="auto">
            <a:xfrm flipV="1">
              <a:off x="3696" y="1570"/>
              <a:ext cx="0" cy="998"/>
            </a:xfrm>
            <a:prstGeom prst="line">
              <a:avLst/>
            </a:prstGeom>
            <a:noFill/>
            <a:ln w="9525">
              <a:solidFill>
                <a:schemeClr val="tx1"/>
              </a:solidFill>
              <a:round/>
              <a:headEnd/>
              <a:tailEnd/>
            </a:ln>
          </p:spPr>
          <p:txBody>
            <a:bodyPr/>
            <a:lstStyle/>
            <a:p>
              <a:endParaRPr lang="it-IT"/>
            </a:p>
          </p:txBody>
        </p:sp>
        <p:sp>
          <p:nvSpPr>
            <p:cNvPr id="20490" name="Text Box 20"/>
            <p:cNvSpPr txBox="1">
              <a:spLocks noChangeArrowheads="1"/>
            </p:cNvSpPr>
            <p:nvPr/>
          </p:nvSpPr>
          <p:spPr bwMode="auto">
            <a:xfrm>
              <a:off x="2925" y="1888"/>
              <a:ext cx="726" cy="231"/>
            </a:xfrm>
            <a:prstGeom prst="rect">
              <a:avLst/>
            </a:prstGeom>
            <a:noFill/>
            <a:ln w="9525">
              <a:noFill/>
              <a:miter lim="800000"/>
              <a:headEnd/>
              <a:tailEnd/>
            </a:ln>
          </p:spPr>
          <p:txBody>
            <a:bodyPr>
              <a:spAutoFit/>
            </a:bodyPr>
            <a:lstStyle/>
            <a:p>
              <a:pPr>
                <a:spcBef>
                  <a:spcPct val="50000"/>
                </a:spcBef>
              </a:pPr>
              <a:endParaRPr lang="it-IT"/>
            </a:p>
          </p:txBody>
        </p:sp>
        <p:sp>
          <p:nvSpPr>
            <p:cNvPr id="17429" name="Text Box 21"/>
            <p:cNvSpPr txBox="1">
              <a:spLocks noChangeArrowheads="1"/>
            </p:cNvSpPr>
            <p:nvPr/>
          </p:nvSpPr>
          <p:spPr bwMode="auto">
            <a:xfrm>
              <a:off x="2835" y="1842"/>
              <a:ext cx="953" cy="393"/>
            </a:xfrm>
            <a:prstGeom prst="rect">
              <a:avLst/>
            </a:prstGeom>
            <a:noFill/>
            <a:ln w="9525">
              <a:noFill/>
              <a:miter lim="800000"/>
              <a:headEnd/>
              <a:tailEnd/>
            </a:ln>
            <a:effectLst/>
          </p:spPr>
          <p:txBody>
            <a:bodyPr>
              <a:spAutoFit/>
            </a:bodyPr>
            <a:lstStyle/>
            <a:p>
              <a:pPr>
                <a:spcBef>
                  <a:spcPct val="50000"/>
                </a:spcBef>
                <a:defRPr/>
              </a:pPr>
              <a:r>
                <a:rPr lang="it-IT" sz="1400" b="1">
                  <a:solidFill>
                    <a:srgbClr val="FF0000"/>
                  </a:solidFill>
                  <a:effectLst>
                    <a:outerShdw blurRad="38100" dist="38100" dir="2700000" algn="tl">
                      <a:srgbClr val="C0C0C0"/>
                    </a:outerShdw>
                  </a:effectLst>
                </a:rPr>
                <a:t>    SOFTWARE</a:t>
              </a:r>
            </a:p>
            <a:p>
              <a:pPr>
                <a:spcBef>
                  <a:spcPct val="50000"/>
                </a:spcBef>
                <a:defRPr/>
              </a:pPr>
              <a:r>
                <a:rPr lang="it-IT" sz="1400" b="1">
                  <a:solidFill>
                    <a:srgbClr val="FF0000"/>
                  </a:solidFill>
                  <a:effectLst>
                    <a:outerShdw blurRad="38100" dist="38100" dir="2700000" algn="tl">
                      <a:srgbClr val="C0C0C0"/>
                    </a:outerShdw>
                  </a:effectLst>
                </a:rPr>
                <a:t>DI CONTOLLO</a:t>
              </a:r>
            </a:p>
          </p:txBody>
        </p:sp>
      </p:grpSp>
      <p:sp>
        <p:nvSpPr>
          <p:cNvPr id="22" name="Sottotitolo 21"/>
          <p:cNvSpPr>
            <a:spLocks/>
          </p:cNvSpPr>
          <p:nvPr/>
        </p:nvSpPr>
        <p:spPr bwMode="auto">
          <a:xfrm>
            <a:off x="357188" y="5429250"/>
            <a:ext cx="8424862" cy="1203325"/>
          </a:xfrm>
          <a:prstGeom prst="rect">
            <a:avLst/>
          </a:prstGeom>
          <a:noFill/>
          <a:ln w="9525">
            <a:noFill/>
            <a:miter lim="800000"/>
            <a:headEnd/>
            <a:tailEnd/>
          </a:ln>
        </p:spPr>
        <p:txBody>
          <a:bodyPr/>
          <a:lstStyle/>
          <a:p>
            <a:pPr algn="just">
              <a:lnSpc>
                <a:spcPct val="80000"/>
              </a:lnSpc>
              <a:buFont typeface="Arial" charset="0"/>
              <a:buNone/>
              <a:defRPr/>
            </a:pPr>
            <a:r>
              <a:rPr lang="it-IT" sz="1600" dirty="0">
                <a:solidFill>
                  <a:schemeClr val="accent1"/>
                </a:solidFill>
                <a:effectLst>
                  <a:outerShdw blurRad="38100" dist="38100" dir="2700000" algn="tl">
                    <a:srgbClr val="000000"/>
                  </a:outerShdw>
                </a:effectLst>
                <a:latin typeface="Comic Sans MS" pitchFamily="66" charset="0"/>
                <a:ea typeface="Times New Roman" pitchFamily="18" charset="0"/>
              </a:rPr>
              <a:t>LO SCHEMA RAPPRESENTA LO SCAMBIO UNILATERALE </a:t>
            </a:r>
            <a:r>
              <a:rPr lang="it-IT" sz="1600" dirty="0" err="1">
                <a:solidFill>
                  <a:schemeClr val="accent1"/>
                </a:solidFill>
                <a:effectLst>
                  <a:outerShdw blurRad="38100" dist="38100" dir="2700000" algn="tl">
                    <a:srgbClr val="000000"/>
                  </a:outerShdw>
                </a:effectLst>
                <a:latin typeface="Comic Sans MS" pitchFamily="66" charset="0"/>
                <a:ea typeface="Times New Roman" pitchFamily="18" charset="0"/>
              </a:rPr>
              <a:t>D’ENERGIA</a:t>
            </a:r>
            <a:r>
              <a:rPr lang="it-IT" sz="1600" dirty="0">
                <a:solidFill>
                  <a:schemeClr val="accent1"/>
                </a:solidFill>
                <a:effectLst>
                  <a:outerShdw blurRad="38100" dist="38100" dir="2700000" algn="tl">
                    <a:srgbClr val="000000"/>
                  </a:outerShdw>
                </a:effectLst>
                <a:latin typeface="Comic Sans MS" pitchFamily="66" charset="0"/>
                <a:ea typeface="Times New Roman" pitchFamily="18" charset="0"/>
              </a:rPr>
              <a:t> TRA GLI IMPIANTI FOTOVOLTAICI E LE DUE ABITAZIONI, LO SCAMBIO BILATERALE TRA LE DUE ABITAZIONI E TRA LE SINGOLE ABITAZIONI CON LA RETE.</a:t>
            </a:r>
          </a:p>
          <a:p>
            <a:pPr algn="just">
              <a:lnSpc>
                <a:spcPct val="80000"/>
              </a:lnSpc>
              <a:buFont typeface="Arial" charset="0"/>
              <a:buNone/>
              <a:defRPr/>
            </a:pPr>
            <a:r>
              <a:rPr lang="it-IT" sz="1600" dirty="0">
                <a:solidFill>
                  <a:schemeClr val="accent1"/>
                </a:solidFill>
                <a:effectLst>
                  <a:outerShdw blurRad="38100" dist="38100" dir="2700000" algn="tl">
                    <a:srgbClr val="000000"/>
                  </a:outerShdw>
                </a:effectLst>
                <a:latin typeface="Comic Sans MS" pitchFamily="66" charset="0"/>
                <a:ea typeface="Times New Roman" pitchFamily="18" charset="0"/>
              </a:rPr>
              <a:t>IL SOFTWARE REALIZZATO E’ AL VERTICE </a:t>
            </a:r>
            <a:r>
              <a:rPr lang="it-IT" dirty="0">
                <a:solidFill>
                  <a:schemeClr val="accent1"/>
                </a:solidFill>
                <a:effectLst>
                  <a:outerShdw blurRad="38100" dist="38100" dir="2700000" algn="tl">
                    <a:srgbClr val="000000"/>
                  </a:outerShdw>
                </a:effectLst>
                <a:latin typeface="Comic Sans MS" pitchFamily="66" charset="0"/>
                <a:ea typeface="Times New Roman" pitchFamily="18" charset="0"/>
              </a:rPr>
              <a:t>DELLA PIRAMIDE </a:t>
            </a:r>
            <a:r>
              <a:rPr lang="it-IT" dirty="0" err="1">
                <a:solidFill>
                  <a:schemeClr val="accent1"/>
                </a:solidFill>
                <a:effectLst>
                  <a:outerShdw blurRad="38100" dist="38100" dir="2700000" algn="tl">
                    <a:srgbClr val="000000"/>
                  </a:outerShdw>
                </a:effectLst>
                <a:latin typeface="Comic Sans MS" pitchFamily="66" charset="0"/>
                <a:ea typeface="Times New Roman" pitchFamily="18" charset="0"/>
              </a:rPr>
              <a:t>DI</a:t>
            </a:r>
            <a:r>
              <a:rPr lang="it-IT" dirty="0">
                <a:solidFill>
                  <a:schemeClr val="accent1"/>
                </a:solidFill>
                <a:effectLst>
                  <a:outerShdw blurRad="38100" dist="38100" dir="2700000" algn="tl">
                    <a:srgbClr val="000000"/>
                  </a:outerShdw>
                </a:effectLst>
                <a:latin typeface="Comic Sans MS" pitchFamily="66" charset="0"/>
                <a:ea typeface="Times New Roman" pitchFamily="18" charset="0"/>
              </a:rPr>
              <a:t> CONTROLLO. </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5" presetClass="entr" presetSubtype="0" fill="hold" nodeType="afterEffect">
                                  <p:stCondLst>
                                    <p:cond delay="0"/>
                                  </p:stCondLst>
                                  <p:childTnLst>
                                    <p:set>
                                      <p:cBhvr>
                                        <p:cTn id="11" dur="1" fill="hold">
                                          <p:stCondLst>
                                            <p:cond delay="0"/>
                                          </p:stCondLst>
                                        </p:cTn>
                                        <p:tgtEl>
                                          <p:spTgt spid="18435"/>
                                        </p:tgtEl>
                                        <p:attrNameLst>
                                          <p:attrName>style.visibility</p:attrName>
                                        </p:attrNameLst>
                                      </p:cBhvr>
                                      <p:to>
                                        <p:strVal val="visible"/>
                                      </p:to>
                                    </p:set>
                                    <p:anim calcmode="lin" valueType="num">
                                      <p:cBhvr>
                                        <p:cTn id="12" dur="1000" fill="hold"/>
                                        <p:tgtEl>
                                          <p:spTgt spid="18435"/>
                                        </p:tgtEl>
                                        <p:attrNameLst>
                                          <p:attrName>ppt_w</p:attrName>
                                        </p:attrNameLst>
                                      </p:cBhvr>
                                      <p:tavLst>
                                        <p:tav tm="0">
                                          <p:val>
                                            <p:fltVal val="0"/>
                                          </p:val>
                                        </p:tav>
                                        <p:tav tm="100000">
                                          <p:val>
                                            <p:strVal val="#ppt_w"/>
                                          </p:val>
                                        </p:tav>
                                      </p:tavLst>
                                    </p:anim>
                                    <p:anim calcmode="lin" valueType="num">
                                      <p:cBhvr>
                                        <p:cTn id="13" dur="1000" fill="hold"/>
                                        <p:tgtEl>
                                          <p:spTgt spid="18435"/>
                                        </p:tgtEl>
                                        <p:attrNameLst>
                                          <p:attrName>ppt_h</p:attrName>
                                        </p:attrNameLst>
                                      </p:cBhvr>
                                      <p:tavLst>
                                        <p:tav tm="0">
                                          <p:val>
                                            <p:fltVal val="0"/>
                                          </p:val>
                                        </p:tav>
                                        <p:tav tm="100000">
                                          <p:val>
                                            <p:strVal val="#ppt_h"/>
                                          </p:val>
                                        </p:tav>
                                      </p:tavLst>
                                    </p:anim>
                                    <p:anim calcmode="lin" valueType="num">
                                      <p:cBhvr>
                                        <p:cTn id="14" dur="1000" fill="hold"/>
                                        <p:tgtEl>
                                          <p:spTgt spid="18435"/>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1843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6" fill="hold">
                      <p:stCondLst>
                        <p:cond delay="indefinite"/>
                      </p:stCondLst>
                      <p:childTnLst>
                        <p:par>
                          <p:cTn id="17" fill="hold">
                            <p:stCondLst>
                              <p:cond delay="0"/>
                            </p:stCondLst>
                            <p:childTnLst>
                              <p:par>
                                <p:cTn id="18" presetID="26" presetClass="entr" presetSubtype="0" fill="hold" grpId="0"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down)">
                                      <p:cBhvr>
                                        <p:cTn id="20" dur="580">
                                          <p:stCondLst>
                                            <p:cond delay="0"/>
                                          </p:stCondLst>
                                        </p:cTn>
                                        <p:tgtEl>
                                          <p:spTgt spid="22"/>
                                        </p:tgtEl>
                                      </p:cBhvr>
                                    </p:animEffect>
                                    <p:anim calcmode="lin" valueType="num">
                                      <p:cBhvr>
                                        <p:cTn id="21"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26" dur="26">
                                          <p:stCondLst>
                                            <p:cond delay="650"/>
                                          </p:stCondLst>
                                        </p:cTn>
                                        <p:tgtEl>
                                          <p:spTgt spid="22"/>
                                        </p:tgtEl>
                                      </p:cBhvr>
                                      <p:to x="100000" y="60000"/>
                                    </p:animScale>
                                    <p:animScale>
                                      <p:cBhvr>
                                        <p:cTn id="27" dur="166" decel="50000">
                                          <p:stCondLst>
                                            <p:cond delay="676"/>
                                          </p:stCondLst>
                                        </p:cTn>
                                        <p:tgtEl>
                                          <p:spTgt spid="22"/>
                                        </p:tgtEl>
                                      </p:cBhvr>
                                      <p:to x="100000" y="100000"/>
                                    </p:animScale>
                                    <p:animScale>
                                      <p:cBhvr>
                                        <p:cTn id="28" dur="26">
                                          <p:stCondLst>
                                            <p:cond delay="1312"/>
                                          </p:stCondLst>
                                        </p:cTn>
                                        <p:tgtEl>
                                          <p:spTgt spid="22"/>
                                        </p:tgtEl>
                                      </p:cBhvr>
                                      <p:to x="100000" y="80000"/>
                                    </p:animScale>
                                    <p:animScale>
                                      <p:cBhvr>
                                        <p:cTn id="29" dur="166" decel="50000">
                                          <p:stCondLst>
                                            <p:cond delay="1338"/>
                                          </p:stCondLst>
                                        </p:cTn>
                                        <p:tgtEl>
                                          <p:spTgt spid="22"/>
                                        </p:tgtEl>
                                      </p:cBhvr>
                                      <p:to x="100000" y="100000"/>
                                    </p:animScale>
                                    <p:animScale>
                                      <p:cBhvr>
                                        <p:cTn id="30" dur="26">
                                          <p:stCondLst>
                                            <p:cond delay="1642"/>
                                          </p:stCondLst>
                                        </p:cTn>
                                        <p:tgtEl>
                                          <p:spTgt spid="22"/>
                                        </p:tgtEl>
                                      </p:cBhvr>
                                      <p:to x="100000" y="90000"/>
                                    </p:animScale>
                                    <p:animScale>
                                      <p:cBhvr>
                                        <p:cTn id="31" dur="166" decel="50000">
                                          <p:stCondLst>
                                            <p:cond delay="1668"/>
                                          </p:stCondLst>
                                        </p:cTn>
                                        <p:tgtEl>
                                          <p:spTgt spid="22"/>
                                        </p:tgtEl>
                                      </p:cBhvr>
                                      <p:to x="100000" y="100000"/>
                                    </p:animScale>
                                    <p:animScale>
                                      <p:cBhvr>
                                        <p:cTn id="32" dur="26">
                                          <p:stCondLst>
                                            <p:cond delay="1808"/>
                                          </p:stCondLst>
                                        </p:cTn>
                                        <p:tgtEl>
                                          <p:spTgt spid="22"/>
                                        </p:tgtEl>
                                      </p:cBhvr>
                                      <p:to x="100000" y="95000"/>
                                    </p:animScale>
                                    <p:animScale>
                                      <p:cBhvr>
                                        <p:cTn id="33" dur="166" decel="50000">
                                          <p:stCondLst>
                                            <p:cond delay="1834"/>
                                          </p:stCondLst>
                                        </p:cTn>
                                        <p:tgtEl>
                                          <p:spTgt spid="2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0">
          <a:gsLst>
            <a:gs pos="0">
              <a:srgbClr val="9AB5E4"/>
            </a:gs>
            <a:gs pos="22000">
              <a:srgbClr val="9AB5E4"/>
            </a:gs>
            <a:gs pos="50000">
              <a:srgbClr val="C2D1ED"/>
            </a:gs>
            <a:gs pos="100000">
              <a:srgbClr val="E1E8F5"/>
            </a:gs>
          </a:gsLst>
          <a:lin ang="5400000"/>
        </a:gradFill>
        <a:effectLst/>
      </p:bgPr>
    </p:bg>
    <p:spTree>
      <p:nvGrpSpPr>
        <p:cNvPr id="1" name=""/>
        <p:cNvGrpSpPr/>
        <p:nvPr/>
      </p:nvGrpSpPr>
      <p:grpSpPr>
        <a:xfrm>
          <a:off x="0" y="0"/>
          <a:ext cx="0" cy="0"/>
          <a:chOff x="0" y="0"/>
          <a:chExt cx="0" cy="0"/>
        </a:xfrm>
      </p:grpSpPr>
      <p:sp>
        <p:nvSpPr>
          <p:cNvPr id="37890" name="CasellaDiTesto 5"/>
          <p:cNvSpPr txBox="1">
            <a:spLocks noChangeArrowheads="1"/>
          </p:cNvSpPr>
          <p:nvPr/>
        </p:nvSpPr>
        <p:spPr bwMode="auto">
          <a:xfrm>
            <a:off x="142875" y="142875"/>
            <a:ext cx="9001125" cy="396875"/>
          </a:xfrm>
          <a:prstGeom prst="rect">
            <a:avLst/>
          </a:prstGeom>
          <a:noFill/>
          <a:ln w="9525">
            <a:noFill/>
            <a:miter lim="800000"/>
            <a:headEnd/>
            <a:tailEnd/>
          </a:ln>
        </p:spPr>
        <p:txBody>
          <a:bodyPr>
            <a:spAutoFit/>
          </a:bodyPr>
          <a:lstStyle/>
          <a:p>
            <a:pPr algn="ctr">
              <a:defRPr/>
            </a:pPr>
            <a:r>
              <a:rPr lang="it-IT" sz="2000">
                <a:solidFill>
                  <a:srgbClr val="FF0000"/>
                </a:solidFill>
                <a:effectLst>
                  <a:outerShdw blurRad="38100" dist="38100" dir="2700000" algn="tl">
                    <a:srgbClr val="000000"/>
                  </a:outerShdw>
                </a:effectLst>
                <a:latin typeface="Comic Sans MS" pitchFamily="66" charset="0"/>
              </a:rPr>
              <a:t>IL QUADRO SINOTTICO</a:t>
            </a:r>
          </a:p>
        </p:txBody>
      </p:sp>
      <p:sp>
        <p:nvSpPr>
          <p:cNvPr id="8" name="Rettangolo 7"/>
          <p:cNvSpPr/>
          <p:nvPr/>
        </p:nvSpPr>
        <p:spPr>
          <a:xfrm>
            <a:off x="684213" y="1628775"/>
            <a:ext cx="7929562" cy="2592388"/>
          </a:xfrm>
          <a:prstGeom prst="rect">
            <a:avLst/>
          </a:prstGeom>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it-IT">
                <a:solidFill>
                  <a:srgbClr val="FFFFFF"/>
                </a:solidFill>
                <a:effectLst>
                  <a:outerShdw blurRad="38100" dist="38100" dir="2700000" algn="tl">
                    <a:srgbClr val="000000"/>
                  </a:outerShdw>
                </a:effectLst>
                <a:latin typeface="Comic Sans MS" pitchFamily="66" charset="0"/>
                <a:cs typeface="Arial" charset="0"/>
              </a:rPr>
              <a:t>NELLE SLIDE SUCCESSIVE SARA’ DATA UNA BREVE DESCRIZIONE DEL QUADRO SINOTTICO DA NOI REALIZZATO. </a:t>
            </a:r>
          </a:p>
          <a:p>
            <a:pPr algn="just">
              <a:defRPr/>
            </a:pPr>
            <a:r>
              <a:rPr lang="it-IT">
                <a:solidFill>
                  <a:srgbClr val="FFFFFF"/>
                </a:solidFill>
                <a:effectLst>
                  <a:outerShdw blurRad="38100" dist="38100" dir="2700000" algn="tl">
                    <a:srgbClr val="000000"/>
                  </a:outerShdw>
                </a:effectLst>
                <a:latin typeface="Comic Sans MS" pitchFamily="66" charset="0"/>
                <a:cs typeface="Arial" charset="0"/>
              </a:rPr>
              <a:t>NEL QUADRO D’INTERFACCIA E’ POSSIBILE DISINSERIRE I CARICHI DELLE ABITAZIONI, REGOLARE L’ANDAMENTO DEL CARICO GIORNALIERO,  LEGGERE SUI GRAFICI O SUGLI INDICATORI LE POTENZE IN GIOCO, VISUALIZZARE ALLARMI.</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7890">
                                            <p:txEl>
                                              <p:pRg st="0" end="0"/>
                                            </p:txEl>
                                          </p:spTgt>
                                        </p:tgtEl>
                                        <p:attrNameLst>
                                          <p:attrName>style.visibility</p:attrName>
                                        </p:attrNameLst>
                                      </p:cBhvr>
                                      <p:to>
                                        <p:strVal val="visible"/>
                                      </p:to>
                                    </p:set>
                                    <p:anim calcmode="lin" valueType="num">
                                      <p:cBhvr additive="base">
                                        <p:cTn id="7" dur="500" fill="hold"/>
                                        <p:tgtEl>
                                          <p:spTgt spid="3789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7890">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1" presetClass="entr" presetSubtype="0"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770" decel="100000"/>
                                        <p:tgtEl>
                                          <p:spTgt spid="8"/>
                                        </p:tgtEl>
                                      </p:cBhvr>
                                    </p:animEffect>
                                    <p:animScale>
                                      <p:cBhvr>
                                        <p:cTn id="13" dur="770" decel="100000"/>
                                        <p:tgtEl>
                                          <p:spTgt spid="8"/>
                                        </p:tgtEl>
                                      </p:cBhvr>
                                      <p:from x="10000" y="10000"/>
                                      <p:to x="200000" y="450000"/>
                                    </p:animScale>
                                    <p:animScale>
                                      <p:cBhvr>
                                        <p:cTn id="14" dur="1230" accel="100000" fill="hold">
                                          <p:stCondLst>
                                            <p:cond delay="770"/>
                                          </p:stCondLst>
                                        </p:cTn>
                                        <p:tgtEl>
                                          <p:spTgt spid="8"/>
                                        </p:tgtEl>
                                      </p:cBhvr>
                                      <p:from x="200000" y="450000"/>
                                      <p:to x="100000" y="100000"/>
                                    </p:animScale>
                                    <p:set>
                                      <p:cBhvr>
                                        <p:cTn id="15" dur="770" fill="hold"/>
                                        <p:tgtEl>
                                          <p:spTgt spid="8"/>
                                        </p:tgtEl>
                                        <p:attrNameLst>
                                          <p:attrName>ppt_x</p:attrName>
                                        </p:attrNameLst>
                                      </p:cBhvr>
                                      <p:to>
                                        <p:strVal val="(0.5)"/>
                                      </p:to>
                                    </p:set>
                                    <p:anim from="(0.5)" to="(#ppt_x)" calcmode="lin" valueType="num">
                                      <p:cBhvr>
                                        <p:cTn id="16" dur="1230" accel="100000" fill="hold">
                                          <p:stCondLst>
                                            <p:cond delay="770"/>
                                          </p:stCondLst>
                                        </p:cTn>
                                        <p:tgtEl>
                                          <p:spTgt spid="8"/>
                                        </p:tgtEl>
                                        <p:attrNameLst>
                                          <p:attrName>ppt_x</p:attrName>
                                        </p:attrNameLst>
                                      </p:cBhvr>
                                    </p:anim>
                                    <p:set>
                                      <p:cBhvr>
                                        <p:cTn id="17" dur="770" fill="hold"/>
                                        <p:tgtEl>
                                          <p:spTgt spid="8"/>
                                        </p:tgtEl>
                                        <p:attrNameLst>
                                          <p:attrName>ppt_y</p:attrName>
                                        </p:attrNameLst>
                                      </p:cBhvr>
                                      <p:to>
                                        <p:strVal val="(#ppt_y+0.4)"/>
                                      </p:to>
                                    </p:set>
                                    <p:anim from="(#ppt_y+0.4)" to="(#ppt_y)" calcmode="lin" valueType="num">
                                      <p:cBhvr>
                                        <p:cTn id="18" dur="1230" accel="100000" fill="hold">
                                          <p:stCondLst>
                                            <p:cond delay="770"/>
                                          </p:stCondLst>
                                        </p:cTn>
                                        <p:tgtEl>
                                          <p:spTgt spid="8"/>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olo 9"/>
          <p:cNvSpPr>
            <a:spLocks noGrp="1"/>
          </p:cNvSpPr>
          <p:nvPr>
            <p:ph type="title"/>
          </p:nvPr>
        </p:nvSpPr>
        <p:spPr>
          <a:xfrm>
            <a:off x="142875" y="428625"/>
            <a:ext cx="2000250" cy="785813"/>
          </a:xfrm>
        </p:spPr>
        <p:txBody>
          <a:bodyPr/>
          <a:lstStyle/>
          <a:p>
            <a:pPr eaLnBrk="1" hangingPunct="1"/>
            <a:r>
              <a:rPr lang="it-IT" sz="1800" b="0" smtClean="0">
                <a:solidFill>
                  <a:srgbClr val="FF0000"/>
                </a:solidFill>
                <a:effectLst>
                  <a:outerShdw blurRad="38100" dist="38100" dir="2700000" algn="tl">
                    <a:srgbClr val="C0C0C0"/>
                  </a:outerShdw>
                </a:effectLst>
                <a:latin typeface="Comic Sans MS" pitchFamily="66" charset="0"/>
              </a:rPr>
              <a:t>DESCRIZIONE DEL QUADRO SINOTTICO REALIZZATO</a:t>
            </a:r>
          </a:p>
        </p:txBody>
      </p:sp>
      <p:pic>
        <p:nvPicPr>
          <p:cNvPr id="20482" name="Segnaposto contenuto 12" descr="CARICO DIURNO CON CARICO DIURNO_2 600W E SCAMBIO D'ENERGIA DA 1 A 2.jpg"/>
          <p:cNvPicPr>
            <a:picLocks noGrp="1" noChangeAspect="1"/>
          </p:cNvPicPr>
          <p:nvPr>
            <p:ph idx="1"/>
          </p:nvPr>
        </p:nvPicPr>
        <p:blipFill>
          <a:blip r:embed="rId3"/>
          <a:srcRect/>
          <a:stretch>
            <a:fillRect/>
          </a:stretch>
        </p:blipFill>
        <p:spPr>
          <a:xfrm>
            <a:off x="2357438" y="0"/>
            <a:ext cx="6786562" cy="6858000"/>
          </a:xfrm>
        </p:spPr>
      </p:pic>
      <p:sp>
        <p:nvSpPr>
          <p:cNvPr id="15" name="Freccia a destra 14"/>
          <p:cNvSpPr>
            <a:spLocks noChangeArrowheads="1"/>
          </p:cNvSpPr>
          <p:nvPr/>
        </p:nvSpPr>
        <p:spPr bwMode="auto">
          <a:xfrm rot="19371498" flipV="1">
            <a:off x="1619250" y="765175"/>
            <a:ext cx="1287463" cy="188913"/>
          </a:xfrm>
          <a:prstGeom prst="rightArrow">
            <a:avLst>
              <a:gd name="adj1" fmla="val 50000"/>
              <a:gd name="adj2" fmla="val 50009"/>
            </a:avLst>
          </a:prstGeom>
          <a:solidFill>
            <a:srgbClr val="558ED5"/>
          </a:solidFill>
          <a:ln w="25400" algn="ctr">
            <a:solidFill>
              <a:srgbClr val="F79646"/>
            </a:solidFill>
            <a:miter lim="800000"/>
            <a:headEnd/>
            <a:tailEnd/>
          </a:ln>
        </p:spPr>
        <p:txBody>
          <a:bodyPr rot="10800000" anchor="ctr"/>
          <a:lstStyle/>
          <a:p>
            <a:pPr algn="ctr" fontAlgn="auto">
              <a:spcBef>
                <a:spcPts val="0"/>
              </a:spcBef>
              <a:spcAft>
                <a:spcPts val="0"/>
              </a:spcAft>
              <a:defRPr/>
            </a:pPr>
            <a:endParaRPr lang="it-IT">
              <a:solidFill>
                <a:schemeClr val="lt1"/>
              </a:solidFill>
              <a:latin typeface="+mn-lt"/>
              <a:cs typeface="+mn-cs"/>
            </a:endParaRPr>
          </a:p>
        </p:txBody>
      </p:sp>
      <p:sp>
        <p:nvSpPr>
          <p:cNvPr id="14" name="Rettangolo arrotondato 13"/>
          <p:cNvSpPr/>
          <p:nvPr/>
        </p:nvSpPr>
        <p:spPr>
          <a:xfrm>
            <a:off x="0" y="1196975"/>
            <a:ext cx="2339975" cy="5661025"/>
          </a:xfrm>
          <a:prstGeom prst="roundRect">
            <a:avLst/>
          </a:prstGeom>
          <a:solidFill>
            <a:schemeClr val="tx2">
              <a:lumMod val="60000"/>
              <a:lumOff val="4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400">
                <a:solidFill>
                  <a:schemeClr val="bg1"/>
                </a:solidFill>
                <a:effectLst>
                  <a:outerShdw blurRad="38100" dist="38100" dir="2700000" algn="tl">
                    <a:srgbClr val="000000"/>
                  </a:outerShdw>
                </a:effectLst>
                <a:latin typeface="Comic Sans MS" pitchFamily="66" charset="0"/>
                <a:cs typeface="Arial" charset="0"/>
              </a:rPr>
              <a:t>La prima colonna riguarda la prima unità </a:t>
            </a:r>
          </a:p>
          <a:p>
            <a:pPr algn="ctr">
              <a:defRPr/>
            </a:pPr>
            <a:r>
              <a:rPr lang="it-IT" sz="1400">
                <a:solidFill>
                  <a:schemeClr val="bg1"/>
                </a:solidFill>
                <a:effectLst>
                  <a:outerShdw blurRad="38100" dist="38100" dir="2700000" algn="tl">
                    <a:srgbClr val="000000"/>
                  </a:outerShdw>
                </a:effectLst>
                <a:latin typeface="Comic Sans MS" pitchFamily="66" charset="0"/>
                <a:cs typeface="Arial" charset="0"/>
              </a:rPr>
              <a:t>produttrice-abitativa:</a:t>
            </a:r>
          </a:p>
          <a:p>
            <a:pPr algn="ctr">
              <a:defRPr/>
            </a:pPr>
            <a:r>
              <a:rPr lang="it-IT" sz="1400">
                <a:solidFill>
                  <a:schemeClr val="bg1"/>
                </a:solidFill>
                <a:effectLst>
                  <a:outerShdw blurRad="38100" dist="38100" dir="2700000" algn="tl">
                    <a:srgbClr val="000000"/>
                  </a:outerShdw>
                </a:effectLst>
                <a:latin typeface="Comic Sans MS" pitchFamily="66" charset="0"/>
                <a:cs typeface="Arial" charset="0"/>
              </a:rPr>
              <a:t>la curva in rosso rappresenta la differenza, istante per istante, tra la potenza prodotta e quella consumata, cioè l’assorbimento giornaliero da rete.</a:t>
            </a:r>
          </a:p>
          <a:p>
            <a:pPr algn="ctr">
              <a:defRPr/>
            </a:pPr>
            <a:r>
              <a:rPr lang="it-IT" sz="1400">
                <a:solidFill>
                  <a:schemeClr val="bg1"/>
                </a:solidFill>
                <a:effectLst>
                  <a:outerShdw blurRad="38100" dist="38100" dir="2700000" algn="tl">
                    <a:srgbClr val="000000"/>
                  </a:outerShdw>
                </a:effectLst>
                <a:latin typeface="Comic Sans MS" pitchFamily="66" charset="0"/>
                <a:cs typeface="Arial" charset="0"/>
              </a:rPr>
              <a:t>La curva in verde rappresenta la potenza ceduta alla rete istante per istante. </a:t>
            </a:r>
          </a:p>
          <a:p>
            <a:pPr algn="ctr">
              <a:defRPr/>
            </a:pPr>
            <a:r>
              <a:rPr lang="it-IT" sz="1400">
                <a:solidFill>
                  <a:schemeClr val="bg1"/>
                </a:solidFill>
                <a:effectLst>
                  <a:outerShdw blurRad="38100" dist="38100" dir="2700000" algn="tl">
                    <a:srgbClr val="000000"/>
                  </a:outerShdw>
                </a:effectLst>
                <a:latin typeface="Comic Sans MS" pitchFamily="66" charset="0"/>
                <a:cs typeface="Arial" charset="0"/>
              </a:rPr>
              <a:t>Infine, nell’ ultimo riquadro in basso sono graficate, in giallo la potenza consumata nelle 24 h dall’abitazione 1, in blu la potenza prodotta dall’impianto fotovoltaico 1.</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9457"/>
                                        </p:tgtEl>
                                        <p:attrNameLst>
                                          <p:attrName>style.visibility</p:attrName>
                                        </p:attrNameLst>
                                      </p:cBhvr>
                                      <p:to>
                                        <p:strVal val="visible"/>
                                      </p:to>
                                    </p:set>
                                    <p:anim calcmode="lin" valueType="num">
                                      <p:cBhvr additive="base">
                                        <p:cTn id="7" dur="500" fill="hold"/>
                                        <p:tgtEl>
                                          <p:spTgt spid="19457"/>
                                        </p:tgtEl>
                                        <p:attrNameLst>
                                          <p:attrName>ppt_x</p:attrName>
                                        </p:attrNameLst>
                                      </p:cBhvr>
                                      <p:tavLst>
                                        <p:tav tm="0">
                                          <p:val>
                                            <p:strVal val="#ppt_x"/>
                                          </p:val>
                                        </p:tav>
                                        <p:tav tm="100000">
                                          <p:val>
                                            <p:strVal val="#ppt_x"/>
                                          </p:val>
                                        </p:tav>
                                      </p:tavLst>
                                    </p:anim>
                                    <p:anim calcmode="lin" valueType="num">
                                      <p:cBhvr additive="base">
                                        <p:cTn id="8" dur="500" fill="hold"/>
                                        <p:tgtEl>
                                          <p:spTgt spid="1945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34" presetClass="entr" presetSubtype="0" fill="hold" nodeType="afterEffect">
                                  <p:stCondLst>
                                    <p:cond delay="0"/>
                                  </p:stCondLst>
                                  <p:childTnLst>
                                    <p:set>
                                      <p:cBhvr>
                                        <p:cTn id="11" dur="1" fill="hold">
                                          <p:stCondLst>
                                            <p:cond delay="0"/>
                                          </p:stCondLst>
                                        </p:cTn>
                                        <p:tgtEl>
                                          <p:spTgt spid="20482"/>
                                        </p:tgtEl>
                                        <p:attrNameLst>
                                          <p:attrName>style.visibility</p:attrName>
                                        </p:attrNameLst>
                                      </p:cBhvr>
                                      <p:to>
                                        <p:strVal val="visible"/>
                                      </p:to>
                                    </p:set>
                                    <p:anim from="(-#ppt_w/2)" to="(#ppt_x)" calcmode="lin" valueType="num">
                                      <p:cBhvr>
                                        <p:cTn id="12" dur="600" fill="hold">
                                          <p:stCondLst>
                                            <p:cond delay="0"/>
                                          </p:stCondLst>
                                        </p:cTn>
                                        <p:tgtEl>
                                          <p:spTgt spid="20482"/>
                                        </p:tgtEl>
                                        <p:attrNameLst>
                                          <p:attrName>ppt_x</p:attrName>
                                        </p:attrNameLst>
                                      </p:cBhvr>
                                    </p:anim>
                                    <p:anim from="0" to="-1.0" calcmode="lin" valueType="num">
                                      <p:cBhvr>
                                        <p:cTn id="13" dur="200" decel="50000" autoRev="1" fill="hold">
                                          <p:stCondLst>
                                            <p:cond delay="600"/>
                                          </p:stCondLst>
                                        </p:cTn>
                                        <p:tgtEl>
                                          <p:spTgt spid="20482"/>
                                        </p:tgtEl>
                                        <p:attrNameLst>
                                          <p:attrName>xshear</p:attrName>
                                        </p:attrNameLst>
                                      </p:cBhvr>
                                    </p:anim>
                                    <p:animScale>
                                      <p:cBhvr>
                                        <p:cTn id="14" dur="200" decel="100000" autoRev="1" fill="hold">
                                          <p:stCondLst>
                                            <p:cond delay="600"/>
                                          </p:stCondLst>
                                        </p:cTn>
                                        <p:tgtEl>
                                          <p:spTgt spid="20482"/>
                                        </p:tgtEl>
                                      </p:cBhvr>
                                      <p:from x="100000" y="100000"/>
                                      <p:to x="80000" y="100000"/>
                                    </p:animScale>
                                    <p:anim by="(#ppt_h/3+#ppt_w*0.1)" calcmode="lin" valueType="num">
                                      <p:cBhvr additive="sum">
                                        <p:cTn id="15" dur="200" decel="100000" autoRev="1" fill="hold">
                                          <p:stCondLst>
                                            <p:cond delay="600"/>
                                          </p:stCondLst>
                                        </p:cTn>
                                        <p:tgtEl>
                                          <p:spTgt spid="20482"/>
                                        </p:tgtEl>
                                        <p:attrNameLst>
                                          <p:attrName>ppt_x</p:attrName>
                                        </p:attrNameLst>
                                      </p:cBhvr>
                                    </p:anim>
                                  </p:childTnLst>
                                </p:cTn>
                              </p:par>
                            </p:childTnLst>
                          </p:cTn>
                        </p:par>
                      </p:childTnLst>
                    </p:cTn>
                  </p:par>
                  <p:par>
                    <p:cTn id="16" fill="hold">
                      <p:stCondLst>
                        <p:cond delay="indefinite"/>
                      </p:stCondLst>
                      <p:childTnLst>
                        <p:par>
                          <p:cTn id="17" fill="hold">
                            <p:stCondLst>
                              <p:cond delay="0"/>
                            </p:stCondLst>
                            <p:childTnLst>
                              <p:par>
                                <p:cTn id="18" presetID="30" presetClass="entr" presetSubtype="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800" decel="100000"/>
                                        <p:tgtEl>
                                          <p:spTgt spid="14"/>
                                        </p:tgtEl>
                                      </p:cBhvr>
                                    </p:animEffect>
                                    <p:anim calcmode="lin" valueType="num">
                                      <p:cBhvr>
                                        <p:cTn id="21" dur="800" decel="100000" fill="hold"/>
                                        <p:tgtEl>
                                          <p:spTgt spid="14"/>
                                        </p:tgtEl>
                                        <p:attrNameLst>
                                          <p:attrName>style.rotation</p:attrName>
                                        </p:attrNameLst>
                                      </p:cBhvr>
                                      <p:tavLst>
                                        <p:tav tm="0">
                                          <p:val>
                                            <p:fltVal val="-90"/>
                                          </p:val>
                                        </p:tav>
                                        <p:tav tm="100000">
                                          <p:val>
                                            <p:fltVal val="0"/>
                                          </p:val>
                                        </p:tav>
                                      </p:tavLst>
                                    </p:anim>
                                    <p:anim calcmode="lin" valueType="num">
                                      <p:cBhvr>
                                        <p:cTn id="22" dur="800" decel="100000" fill="hold"/>
                                        <p:tgtEl>
                                          <p:spTgt spid="14"/>
                                        </p:tgtEl>
                                        <p:attrNameLst>
                                          <p:attrName>ppt_x</p:attrName>
                                        </p:attrNameLst>
                                      </p:cBhvr>
                                      <p:tavLst>
                                        <p:tav tm="0">
                                          <p:val>
                                            <p:strVal val="#ppt_x+0.4"/>
                                          </p:val>
                                        </p:tav>
                                        <p:tav tm="100000">
                                          <p:val>
                                            <p:strVal val="#ppt_x-0.05"/>
                                          </p:val>
                                        </p:tav>
                                      </p:tavLst>
                                    </p:anim>
                                    <p:anim calcmode="lin" valueType="num">
                                      <p:cBhvr>
                                        <p:cTn id="23" dur="800" decel="100000" fill="hold"/>
                                        <p:tgtEl>
                                          <p:spTgt spid="14"/>
                                        </p:tgtEl>
                                        <p:attrNameLst>
                                          <p:attrName>ppt_y</p:attrName>
                                        </p:attrNameLst>
                                      </p:cBhvr>
                                      <p:tavLst>
                                        <p:tav tm="0">
                                          <p:val>
                                            <p:strVal val="#ppt_y-0.4"/>
                                          </p:val>
                                        </p:tav>
                                        <p:tav tm="100000">
                                          <p:val>
                                            <p:strVal val="#ppt_y+0.1"/>
                                          </p:val>
                                        </p:tav>
                                      </p:tavLst>
                                    </p:anim>
                                    <p:anim calcmode="lin" valueType="num">
                                      <p:cBhvr>
                                        <p:cTn id="24" dur="200" accel="100000" fill="hold">
                                          <p:stCondLst>
                                            <p:cond delay="800"/>
                                          </p:stCondLst>
                                        </p:cTn>
                                        <p:tgtEl>
                                          <p:spTgt spid="14"/>
                                        </p:tgtEl>
                                        <p:attrNameLst>
                                          <p:attrName>ppt_x</p:attrName>
                                        </p:attrNameLst>
                                      </p:cBhvr>
                                      <p:tavLst>
                                        <p:tav tm="0">
                                          <p:val>
                                            <p:strVal val="#ppt_x-0.05"/>
                                          </p:val>
                                        </p:tav>
                                        <p:tav tm="100000">
                                          <p:val>
                                            <p:strVal val="#ppt_x"/>
                                          </p:val>
                                        </p:tav>
                                      </p:tavLst>
                                    </p:anim>
                                    <p:anim calcmode="lin" valueType="num">
                                      <p:cBhvr>
                                        <p:cTn id="25" dur="200" accel="100000" fill="hold">
                                          <p:stCondLst>
                                            <p:cond delay="800"/>
                                          </p:stCondLst>
                                        </p:cTn>
                                        <p:tgtEl>
                                          <p:spTgt spid="14"/>
                                        </p:tgtEl>
                                        <p:attrNameLst>
                                          <p:attrName>ppt_y</p:attrName>
                                        </p:attrNameLst>
                                      </p:cBhvr>
                                      <p:tavLst>
                                        <p:tav tm="0">
                                          <p:val>
                                            <p:strVal val="#ppt_y+0.1"/>
                                          </p:val>
                                        </p:tav>
                                        <p:tav tm="100000">
                                          <p:val>
                                            <p:strVal val="#ppt_y"/>
                                          </p:val>
                                        </p:tav>
                                      </p:tavLst>
                                    </p:anim>
                                  </p:childTnLst>
                                </p:cTn>
                              </p:par>
                            </p:childTnLst>
                          </p:cTn>
                        </p:par>
                        <p:par>
                          <p:cTn id="26" fill="hold">
                            <p:stCondLst>
                              <p:cond delay="1000"/>
                            </p:stCondLst>
                            <p:childTnLst>
                              <p:par>
                                <p:cTn id="27" presetID="2" presetClass="entr" presetSubtype="4"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500" fill="hold"/>
                                        <p:tgtEl>
                                          <p:spTgt spid="15"/>
                                        </p:tgtEl>
                                        <p:attrNameLst>
                                          <p:attrName>ppt_x</p:attrName>
                                        </p:attrNameLst>
                                      </p:cBhvr>
                                      <p:tavLst>
                                        <p:tav tm="0">
                                          <p:val>
                                            <p:strVal val="#ppt_x"/>
                                          </p:val>
                                        </p:tav>
                                        <p:tav tm="100000">
                                          <p:val>
                                            <p:strVal val="#ppt_x"/>
                                          </p:val>
                                        </p:tav>
                                      </p:tavLst>
                                    </p:anim>
                                    <p:anim calcmode="lin" valueType="num">
                                      <p:cBhvr additive="base">
                                        <p:cTn id="3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7" grpId="0"/>
      <p:bldP spid="15" grpId="0" animBg="1"/>
      <p:bldP spid="14" grpId="0" animBg="1"/>
    </p:bld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1015</TotalTime>
  <Words>1483</Words>
  <Application>Microsoft Office PowerPoint</Application>
  <PresentationFormat>Presentazione su schermo (4:3)</PresentationFormat>
  <Paragraphs>134</Paragraphs>
  <Slides>24</Slides>
  <Notes>1</Notes>
  <HiddenSlides>0</HiddenSlides>
  <MMClips>0</MMClips>
  <ScaleCrop>false</ScaleCrop>
  <HeadingPairs>
    <vt:vector size="4" baseType="variant">
      <vt:variant>
        <vt:lpstr>Tema</vt:lpstr>
      </vt:variant>
      <vt:variant>
        <vt:i4>1</vt:i4>
      </vt:variant>
      <vt:variant>
        <vt:lpstr>Titoli diapositive</vt:lpstr>
      </vt:variant>
      <vt:variant>
        <vt:i4>24</vt:i4>
      </vt:variant>
    </vt:vector>
  </HeadingPairs>
  <TitlesOfParts>
    <vt:vector size="25" baseType="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DESCRIZIONE DEL QUADRO SINOTTICO REALIZZATO</vt:lpstr>
      <vt:lpstr>DESCRIZIONE DEL QUADRO SINOTTICO REALIZZATO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L'energia fai da te</dc:title>
  <dc:creator>Classe IV C1 - I.T.I. "R. Elia" Castellammare di Stabia (NA)</dc:creator>
  <cp:lastModifiedBy>io</cp:lastModifiedBy>
  <cp:revision>153</cp:revision>
  <dcterms:created xsi:type="dcterms:W3CDTF">2009-05-25T15:29:32Z</dcterms:created>
  <dcterms:modified xsi:type="dcterms:W3CDTF">2014-09-28T16:41:30Z</dcterms:modified>
</cp:coreProperties>
</file>